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40" r:id="rId1"/>
  </p:sldMasterIdLst>
  <p:notesMasterIdLst>
    <p:notesMasterId r:id="rId77"/>
  </p:notesMasterIdLst>
  <p:sldIdLst>
    <p:sldId id="256" r:id="rId2"/>
    <p:sldId id="291" r:id="rId3"/>
    <p:sldId id="257" r:id="rId4"/>
    <p:sldId id="292" r:id="rId5"/>
    <p:sldId id="322" r:id="rId6"/>
    <p:sldId id="407" r:id="rId7"/>
    <p:sldId id="408" r:id="rId8"/>
    <p:sldId id="401" r:id="rId9"/>
    <p:sldId id="293" r:id="rId10"/>
    <p:sldId id="419" r:id="rId11"/>
    <p:sldId id="349" r:id="rId12"/>
    <p:sldId id="350" r:id="rId13"/>
    <p:sldId id="296" r:id="rId14"/>
    <p:sldId id="297" r:id="rId15"/>
    <p:sldId id="344" r:id="rId16"/>
    <p:sldId id="317" r:id="rId17"/>
    <p:sldId id="318" r:id="rId18"/>
    <p:sldId id="319" r:id="rId19"/>
    <p:sldId id="324" r:id="rId20"/>
    <p:sldId id="325" r:id="rId21"/>
    <p:sldId id="326" r:id="rId22"/>
    <p:sldId id="327" r:id="rId23"/>
    <p:sldId id="351" r:id="rId24"/>
    <p:sldId id="410" r:id="rId25"/>
    <p:sldId id="328" r:id="rId26"/>
    <p:sldId id="330" r:id="rId27"/>
    <p:sldId id="331" r:id="rId28"/>
    <p:sldId id="332" r:id="rId29"/>
    <p:sldId id="333" r:id="rId30"/>
    <p:sldId id="334" r:id="rId31"/>
    <p:sldId id="335" r:id="rId32"/>
    <p:sldId id="342" r:id="rId33"/>
    <p:sldId id="343" r:id="rId34"/>
    <p:sldId id="345" r:id="rId35"/>
    <p:sldId id="346" r:id="rId36"/>
    <p:sldId id="347" r:id="rId37"/>
    <p:sldId id="406" r:id="rId38"/>
    <p:sldId id="310" r:id="rId39"/>
    <p:sldId id="363" r:id="rId40"/>
    <p:sldId id="368" r:id="rId41"/>
    <p:sldId id="370" r:id="rId42"/>
    <p:sldId id="371" r:id="rId43"/>
    <p:sldId id="372" r:id="rId44"/>
    <p:sldId id="373" r:id="rId45"/>
    <p:sldId id="396" r:id="rId46"/>
    <p:sldId id="375" r:id="rId47"/>
    <p:sldId id="376" r:id="rId48"/>
    <p:sldId id="377" r:id="rId49"/>
    <p:sldId id="378" r:id="rId50"/>
    <p:sldId id="397" r:id="rId51"/>
    <p:sldId id="380" r:id="rId52"/>
    <p:sldId id="388" r:id="rId53"/>
    <p:sldId id="382" r:id="rId54"/>
    <p:sldId id="411" r:id="rId55"/>
    <p:sldId id="389" r:id="rId56"/>
    <p:sldId id="390" r:id="rId57"/>
    <p:sldId id="398" r:id="rId58"/>
    <p:sldId id="391" r:id="rId59"/>
    <p:sldId id="392" r:id="rId60"/>
    <p:sldId id="393" r:id="rId61"/>
    <p:sldId id="394" r:id="rId62"/>
    <p:sldId id="395" r:id="rId63"/>
    <p:sldId id="399" r:id="rId64"/>
    <p:sldId id="417" r:id="rId65"/>
    <p:sldId id="418" r:id="rId66"/>
    <p:sldId id="329" r:id="rId67"/>
    <p:sldId id="413" r:id="rId68"/>
    <p:sldId id="339" r:id="rId69"/>
    <p:sldId id="416" r:id="rId70"/>
    <p:sldId id="341" r:id="rId71"/>
    <p:sldId id="340" r:id="rId72"/>
    <p:sldId id="336" r:id="rId73"/>
    <p:sldId id="402" r:id="rId74"/>
    <p:sldId id="403" r:id="rId75"/>
    <p:sldId id="400" r:id="rId7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>
      <p:cViewPr varScale="1">
        <p:scale>
          <a:sx n="70" d="100"/>
          <a:sy n="70" d="100"/>
        </p:scale>
        <p:origin x="1204" y="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amir\Desktop\fit1045-AssignmentRubric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AU"/>
              <a:t>Population of the planet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v>Rabbits</c:v>
          </c:tx>
          <c:spPr>
            <a:ln w="22225" cap="rnd">
              <a:solidFill>
                <a:schemeClr val="accent1"/>
              </a:solidFill>
              <a:round/>
            </a:ln>
            <a:effectLst/>
          </c:spPr>
          <c:marker>
            <c:symbol val="diamond"/>
            <c:size val="6"/>
            <c:spPr>
              <a:solidFill>
                <a:schemeClr val="accent1"/>
              </a:solidFill>
              <a:ln w="9525">
                <a:solidFill>
                  <a:schemeClr val="accent1"/>
                </a:solidFill>
                <a:round/>
              </a:ln>
              <a:effectLst/>
            </c:spPr>
          </c:marker>
          <c:xVal>
            <c:numRef>
              <c:f>'[fit1045-AssignmentRubric.xlsx]Sheet2'!$A$4:$A$24</c:f>
              <c:numCache>
                <c:formatCode>General</c:formatCode>
                <c:ptCount val="21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</c:numCache>
            </c:numRef>
          </c:xVal>
          <c:yVal>
            <c:numRef>
              <c:f>'[fit1045-AssignmentRubric.xlsx]Sheet2'!$B$4:$B$24</c:f>
              <c:numCache>
                <c:formatCode>General</c:formatCode>
                <c:ptCount val="21"/>
                <c:pt idx="0">
                  <c:v>2</c:v>
                </c:pt>
                <c:pt idx="1">
                  <c:v>8</c:v>
                </c:pt>
                <c:pt idx="2">
                  <c:v>18</c:v>
                </c:pt>
                <c:pt idx="3">
                  <c:v>32</c:v>
                </c:pt>
                <c:pt idx="4">
                  <c:v>50</c:v>
                </c:pt>
                <c:pt idx="5">
                  <c:v>72</c:v>
                </c:pt>
                <c:pt idx="6">
                  <c:v>98</c:v>
                </c:pt>
                <c:pt idx="7">
                  <c:v>128</c:v>
                </c:pt>
                <c:pt idx="8">
                  <c:v>162</c:v>
                </c:pt>
                <c:pt idx="9">
                  <c:v>200</c:v>
                </c:pt>
                <c:pt idx="10">
                  <c:v>242</c:v>
                </c:pt>
                <c:pt idx="11">
                  <c:v>288</c:v>
                </c:pt>
                <c:pt idx="12">
                  <c:v>338</c:v>
                </c:pt>
                <c:pt idx="13">
                  <c:v>392</c:v>
                </c:pt>
                <c:pt idx="14">
                  <c:v>450</c:v>
                </c:pt>
                <c:pt idx="15">
                  <c:v>512</c:v>
                </c:pt>
                <c:pt idx="16">
                  <c:v>578</c:v>
                </c:pt>
                <c:pt idx="17">
                  <c:v>648</c:v>
                </c:pt>
                <c:pt idx="18">
                  <c:v>722</c:v>
                </c:pt>
                <c:pt idx="19">
                  <c:v>800</c:v>
                </c:pt>
                <c:pt idx="20">
                  <c:v>882</c:v>
                </c:pt>
              </c:numCache>
            </c:numRef>
          </c:y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19C0-44CE-893E-9358CA2CA08A}"/>
            </c:ext>
          </c:extLst>
        </c:ser>
        <c:ser>
          <c:idx val="1"/>
          <c:order val="1"/>
          <c:tx>
            <c:v>Goats</c:v>
          </c:tx>
          <c:spPr>
            <a:ln w="22225" cap="rnd">
              <a:solidFill>
                <a:schemeClr val="accent2"/>
              </a:solidFill>
              <a:round/>
            </a:ln>
            <a:effectLst/>
          </c:spPr>
          <c:marker>
            <c:symbol val="square"/>
            <c:size val="6"/>
            <c:spPr>
              <a:solidFill>
                <a:schemeClr val="accent2"/>
              </a:solidFill>
              <a:ln w="9525">
                <a:solidFill>
                  <a:schemeClr val="accent2"/>
                </a:solidFill>
                <a:round/>
              </a:ln>
              <a:effectLst/>
            </c:spPr>
          </c:marker>
          <c:xVal>
            <c:numRef>
              <c:f>'[fit1045-AssignmentRubric.xlsx]Sheet2'!$A$4:$A$24</c:f>
              <c:numCache>
                <c:formatCode>General</c:formatCode>
                <c:ptCount val="21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</c:numCache>
            </c:numRef>
          </c:xVal>
          <c:yVal>
            <c:numRef>
              <c:f>'[fit1045-AssignmentRubric.xlsx]Sheet2'!$C$4:$C$24</c:f>
              <c:numCache>
                <c:formatCode>General</c:formatCode>
                <c:ptCount val="21"/>
                <c:pt idx="0">
                  <c:v>10</c:v>
                </c:pt>
                <c:pt idx="1">
                  <c:v>20</c:v>
                </c:pt>
                <c:pt idx="2">
                  <c:v>30</c:v>
                </c:pt>
                <c:pt idx="3">
                  <c:v>40</c:v>
                </c:pt>
                <c:pt idx="4">
                  <c:v>50</c:v>
                </c:pt>
                <c:pt idx="5">
                  <c:v>60</c:v>
                </c:pt>
                <c:pt idx="6">
                  <c:v>70</c:v>
                </c:pt>
                <c:pt idx="7">
                  <c:v>80</c:v>
                </c:pt>
                <c:pt idx="8">
                  <c:v>90</c:v>
                </c:pt>
                <c:pt idx="9">
                  <c:v>100</c:v>
                </c:pt>
                <c:pt idx="10">
                  <c:v>110</c:v>
                </c:pt>
                <c:pt idx="11">
                  <c:v>120</c:v>
                </c:pt>
                <c:pt idx="12">
                  <c:v>130</c:v>
                </c:pt>
                <c:pt idx="13">
                  <c:v>140</c:v>
                </c:pt>
                <c:pt idx="14">
                  <c:v>150</c:v>
                </c:pt>
                <c:pt idx="15">
                  <c:v>160</c:v>
                </c:pt>
                <c:pt idx="16">
                  <c:v>170</c:v>
                </c:pt>
                <c:pt idx="17">
                  <c:v>180</c:v>
                </c:pt>
                <c:pt idx="18">
                  <c:v>190</c:v>
                </c:pt>
                <c:pt idx="19">
                  <c:v>200</c:v>
                </c:pt>
                <c:pt idx="20">
                  <c:v>210</c:v>
                </c:pt>
              </c:numCache>
            </c:numRef>
          </c:y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1-19C0-44CE-893E-9358CA2CA08A}"/>
            </c:ext>
          </c:extLst>
        </c:ser>
        <c:ser>
          <c:idx val="2"/>
          <c:order val="2"/>
          <c:tx>
            <c:v>Lions</c:v>
          </c:tx>
          <c:spPr>
            <a:ln w="22225" cap="rnd">
              <a:solidFill>
                <a:schemeClr val="accent3"/>
              </a:solidFill>
              <a:round/>
            </a:ln>
            <a:effectLst/>
          </c:spPr>
          <c:marker>
            <c:symbol val="triangle"/>
            <c:size val="6"/>
            <c:spPr>
              <a:solidFill>
                <a:schemeClr val="accent3"/>
              </a:solidFill>
              <a:ln w="9525">
                <a:solidFill>
                  <a:schemeClr val="accent3"/>
                </a:solidFill>
                <a:round/>
              </a:ln>
              <a:effectLst/>
            </c:spPr>
          </c:marker>
          <c:xVal>
            <c:numRef>
              <c:f>'[fit1045-AssignmentRubric.xlsx]Sheet2'!$A$4:$A$24</c:f>
              <c:numCache>
                <c:formatCode>General</c:formatCode>
                <c:ptCount val="21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</c:numCache>
            </c:numRef>
          </c:xVal>
          <c:yVal>
            <c:numRef>
              <c:f>'[fit1045-AssignmentRubric.xlsx]Sheet2'!$D$4:$D$24</c:f>
              <c:numCache>
                <c:formatCode>General</c:formatCode>
                <c:ptCount val="21"/>
                <c:pt idx="0">
                  <c:v>100</c:v>
                </c:pt>
                <c:pt idx="1">
                  <c:v>100</c:v>
                </c:pt>
                <c:pt idx="2">
                  <c:v>100</c:v>
                </c:pt>
                <c:pt idx="3">
                  <c:v>100</c:v>
                </c:pt>
                <c:pt idx="4">
                  <c:v>100</c:v>
                </c:pt>
                <c:pt idx="5">
                  <c:v>100</c:v>
                </c:pt>
                <c:pt idx="6">
                  <c:v>100</c:v>
                </c:pt>
                <c:pt idx="7">
                  <c:v>100</c:v>
                </c:pt>
                <c:pt idx="8">
                  <c:v>100</c:v>
                </c:pt>
                <c:pt idx="9">
                  <c:v>100</c:v>
                </c:pt>
                <c:pt idx="10">
                  <c:v>100</c:v>
                </c:pt>
                <c:pt idx="11">
                  <c:v>100</c:v>
                </c:pt>
                <c:pt idx="12">
                  <c:v>100</c:v>
                </c:pt>
                <c:pt idx="13">
                  <c:v>100</c:v>
                </c:pt>
                <c:pt idx="14">
                  <c:v>100</c:v>
                </c:pt>
                <c:pt idx="15">
                  <c:v>100</c:v>
                </c:pt>
                <c:pt idx="16">
                  <c:v>100</c:v>
                </c:pt>
                <c:pt idx="17">
                  <c:v>100</c:v>
                </c:pt>
                <c:pt idx="18">
                  <c:v>100</c:v>
                </c:pt>
                <c:pt idx="19">
                  <c:v>100</c:v>
                </c:pt>
                <c:pt idx="20">
                  <c:v>100</c:v>
                </c:pt>
              </c:numCache>
            </c:numRef>
          </c:y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2-19C0-44CE-893E-9358CA2CA08A}"/>
            </c:ext>
          </c:extLst>
        </c:ser>
        <c:ser>
          <c:idx val="3"/>
          <c:order val="3"/>
          <c:tx>
            <c:v>Total</c:v>
          </c:tx>
          <c:spPr>
            <a:ln w="22225" cap="rnd">
              <a:solidFill>
                <a:schemeClr val="accent4"/>
              </a:solidFill>
              <a:round/>
            </a:ln>
            <a:effectLst/>
          </c:spPr>
          <c:marker>
            <c:symbol val="x"/>
            <c:size val="6"/>
            <c:spPr>
              <a:noFill/>
              <a:ln w="9525">
                <a:solidFill>
                  <a:schemeClr val="accent4"/>
                </a:solidFill>
                <a:round/>
              </a:ln>
              <a:effectLst/>
            </c:spPr>
          </c:marker>
          <c:xVal>
            <c:numRef>
              <c:f>'[fit1045-AssignmentRubric.xlsx]Sheet2'!$A$4:$A$24</c:f>
              <c:numCache>
                <c:formatCode>General</c:formatCode>
                <c:ptCount val="21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</c:numCache>
            </c:numRef>
          </c:xVal>
          <c:yVal>
            <c:numRef>
              <c:f>'[fit1045-AssignmentRubric.xlsx]Sheet2'!$E$4:$E$24</c:f>
              <c:numCache>
                <c:formatCode>General</c:formatCode>
                <c:ptCount val="21"/>
                <c:pt idx="0">
                  <c:v>112</c:v>
                </c:pt>
                <c:pt idx="1">
                  <c:v>128</c:v>
                </c:pt>
                <c:pt idx="2">
                  <c:v>148</c:v>
                </c:pt>
                <c:pt idx="3">
                  <c:v>172</c:v>
                </c:pt>
                <c:pt idx="4">
                  <c:v>200</c:v>
                </c:pt>
                <c:pt idx="5">
                  <c:v>232</c:v>
                </c:pt>
                <c:pt idx="6">
                  <c:v>268</c:v>
                </c:pt>
                <c:pt idx="7">
                  <c:v>308</c:v>
                </c:pt>
                <c:pt idx="8">
                  <c:v>352</c:v>
                </c:pt>
                <c:pt idx="9">
                  <c:v>400</c:v>
                </c:pt>
                <c:pt idx="10">
                  <c:v>452</c:v>
                </c:pt>
                <c:pt idx="11">
                  <c:v>508</c:v>
                </c:pt>
                <c:pt idx="12">
                  <c:v>568</c:v>
                </c:pt>
                <c:pt idx="13">
                  <c:v>632</c:v>
                </c:pt>
                <c:pt idx="14">
                  <c:v>700</c:v>
                </c:pt>
                <c:pt idx="15">
                  <c:v>772</c:v>
                </c:pt>
                <c:pt idx="16">
                  <c:v>848</c:v>
                </c:pt>
                <c:pt idx="17">
                  <c:v>928</c:v>
                </c:pt>
                <c:pt idx="18">
                  <c:v>1012</c:v>
                </c:pt>
                <c:pt idx="19">
                  <c:v>1100</c:v>
                </c:pt>
                <c:pt idx="20">
                  <c:v>1192</c:v>
                </c:pt>
              </c:numCache>
            </c:numRef>
          </c:y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3-19C0-44CE-893E-9358CA2CA08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95943184"/>
        <c:axId val="494632392"/>
        <c:extLst xmlns:c16r2="http://schemas.microsoft.com/office/drawing/2015/06/chart">
          <c:ext xmlns:c15="http://schemas.microsoft.com/office/drawing/2012/chart" uri="{02D57815-91ED-43cb-92C2-25804820EDAC}">
            <c15:filteredScatterSeries>
              <c15:ser>
                <c:idx val="4"/>
                <c:order val="4"/>
                <c:tx>
                  <c:v>3N*N</c:v>
                </c:tx>
                <c:spPr>
                  <a:ln w="22225" cap="rnd">
                    <a:solidFill>
                      <a:schemeClr val="accent5"/>
                    </a:solidFill>
                    <a:round/>
                  </a:ln>
                  <a:effectLst/>
                </c:spPr>
                <c:marker>
                  <c:symbol val="star"/>
                  <c:size val="6"/>
                  <c:spPr>
                    <a:noFill/>
                    <a:ln w="9525">
                      <a:solidFill>
                        <a:schemeClr val="accent5"/>
                      </a:solidFill>
                      <a:round/>
                    </a:ln>
                    <a:effectLst/>
                  </c:spPr>
                </c:marker>
                <c:xVal>
                  <c:numRef>
                    <c:extLst xmlns:c16r2="http://schemas.microsoft.com/office/drawing/2015/06/chart">
                      <c:ext uri="{02D57815-91ED-43cb-92C2-25804820EDAC}">
                        <c15:formulaRef>
                          <c15:sqref>'[fit1045-AssignmentRubric.xlsx]Sheet2'!$A$4:$A$24</c15:sqref>
                        </c15:formulaRef>
                      </c:ext>
                    </c:extLst>
                    <c:numCache>
                      <c:formatCode>General</c:formatCode>
                      <c:ptCount val="21"/>
                      <c:pt idx="0">
                        <c:v>1</c:v>
                      </c:pt>
                      <c:pt idx="1">
                        <c:v>2</c:v>
                      </c:pt>
                      <c:pt idx="2">
                        <c:v>3</c:v>
                      </c:pt>
                      <c:pt idx="3">
                        <c:v>4</c:v>
                      </c:pt>
                      <c:pt idx="4">
                        <c:v>5</c:v>
                      </c:pt>
                      <c:pt idx="5">
                        <c:v>6</c:v>
                      </c:pt>
                      <c:pt idx="6">
                        <c:v>7</c:v>
                      </c:pt>
                      <c:pt idx="7">
                        <c:v>8</c:v>
                      </c:pt>
                      <c:pt idx="8">
                        <c:v>9</c:v>
                      </c:pt>
                      <c:pt idx="9">
                        <c:v>10</c:v>
                      </c:pt>
                      <c:pt idx="10">
                        <c:v>11</c:v>
                      </c:pt>
                      <c:pt idx="11">
                        <c:v>12</c:v>
                      </c:pt>
                      <c:pt idx="12">
                        <c:v>13</c:v>
                      </c:pt>
                      <c:pt idx="13">
                        <c:v>14</c:v>
                      </c:pt>
                      <c:pt idx="14">
                        <c:v>15</c:v>
                      </c:pt>
                      <c:pt idx="15">
                        <c:v>16</c:v>
                      </c:pt>
                      <c:pt idx="16">
                        <c:v>17</c:v>
                      </c:pt>
                      <c:pt idx="17">
                        <c:v>18</c:v>
                      </c:pt>
                      <c:pt idx="18">
                        <c:v>19</c:v>
                      </c:pt>
                      <c:pt idx="19">
                        <c:v>20</c:v>
                      </c:pt>
                      <c:pt idx="20">
                        <c:v>21</c:v>
                      </c:pt>
                    </c:numCache>
                  </c:numRef>
                </c:xVal>
                <c:yVal>
                  <c:numRef>
                    <c:extLst xmlns:c16r2="http://schemas.microsoft.com/office/drawing/2015/06/chart">
                      <c:ext uri="{02D57815-91ED-43cb-92C2-25804820EDAC}">
                        <c15:formulaRef>
                          <c15:sqref>'[fit1045-AssignmentRubric.xlsx]Sheet2'!$F$4:$F$24</c15:sqref>
                        </c15:formulaRef>
                      </c:ext>
                    </c:extLst>
                    <c:numCache>
                      <c:formatCode>General</c:formatCode>
                      <c:ptCount val="21"/>
                      <c:pt idx="0">
                        <c:v>3</c:v>
                      </c:pt>
                      <c:pt idx="1">
                        <c:v>12</c:v>
                      </c:pt>
                      <c:pt idx="2">
                        <c:v>27</c:v>
                      </c:pt>
                      <c:pt idx="3">
                        <c:v>48</c:v>
                      </c:pt>
                      <c:pt idx="4">
                        <c:v>75</c:v>
                      </c:pt>
                      <c:pt idx="5">
                        <c:v>108</c:v>
                      </c:pt>
                      <c:pt idx="6">
                        <c:v>147</c:v>
                      </c:pt>
                      <c:pt idx="7">
                        <c:v>192</c:v>
                      </c:pt>
                      <c:pt idx="8">
                        <c:v>243</c:v>
                      </c:pt>
                      <c:pt idx="9">
                        <c:v>300</c:v>
                      </c:pt>
                      <c:pt idx="10">
                        <c:v>363</c:v>
                      </c:pt>
                      <c:pt idx="11">
                        <c:v>432</c:v>
                      </c:pt>
                      <c:pt idx="12">
                        <c:v>507</c:v>
                      </c:pt>
                      <c:pt idx="13">
                        <c:v>588</c:v>
                      </c:pt>
                      <c:pt idx="14">
                        <c:v>675</c:v>
                      </c:pt>
                      <c:pt idx="15">
                        <c:v>768</c:v>
                      </c:pt>
                      <c:pt idx="16">
                        <c:v>867</c:v>
                      </c:pt>
                      <c:pt idx="17">
                        <c:v>972</c:v>
                      </c:pt>
                      <c:pt idx="18">
                        <c:v>1083</c:v>
                      </c:pt>
                      <c:pt idx="19">
                        <c:v>1200</c:v>
                      </c:pt>
                      <c:pt idx="20">
                        <c:v>1323</c:v>
                      </c:pt>
                    </c:numCache>
                  </c:numRef>
                </c:yVal>
                <c:smooth val="0"/>
                <c:extLst xmlns:c16r2="http://schemas.microsoft.com/office/drawing/2015/06/chart">
                  <c:ext xmlns:c16="http://schemas.microsoft.com/office/drawing/2014/chart" uri="{C3380CC4-5D6E-409C-BE32-E72D297353CC}">
                    <c16:uniqueId val="{00000004-19C0-44CE-893E-9358CA2CA08A}"/>
                  </c:ext>
                </c:extLst>
              </c15:ser>
            </c15:filteredScatterSeries>
          </c:ext>
        </c:extLst>
      </c:scatterChart>
      <c:valAx>
        <c:axId val="49594318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AU"/>
                  <a:t>Number of days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0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94632392"/>
        <c:crosses val="autoZero"/>
        <c:crossBetween val="midCat"/>
      </c:valAx>
      <c:valAx>
        <c:axId val="4946323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0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AU"/>
                  <a:t>Number of animals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0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95943184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t" anchorCtr="0"/>
        <a:lstStyle/>
        <a:p>
          <a:pPr>
            <a:defRPr sz="900" b="0" i="0" u="none" strike="noStrike" kern="1200" baseline="0">
              <a:ln>
                <a:noFill/>
              </a:ln>
              <a:solidFill>
                <a:srgbClr val="FF0000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800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D3C083-7B6D-4495-AF2B-1E495C12AB55}" type="datetimeFigureOut">
              <a:rPr lang="en-AU" smtClean="0"/>
              <a:t>3/03/2019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AD2DB0-C7E9-483E-89D7-C3BCDDC8936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168728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Shape 389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27</a:t>
            </a:fld>
            <a:endParaRPr lang="en-US" sz="12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90" name="Shape 39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91" name="Shape 391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endParaRPr sz="11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5182414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7763" y="685800"/>
            <a:ext cx="4568825" cy="3425825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22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0225"/>
            <a:ext cx="5029200" cy="41179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840128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031"/>
          <p:cNvSpPr>
            <a:spLocks noGrp="1"/>
          </p:cNvSpPr>
          <p:nvPr>
            <p:ph type="sldNum" sz="quarter" idx="5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 eaLnBrk="0" hangingPunct="0">
              <a:defRPr sz="4200">
                <a:solidFill>
                  <a:srgbClr val="000000"/>
                </a:solidFill>
                <a:latin typeface="Helvetica Neue Light" pitchFamily="-84" charset="0"/>
                <a:ea typeface="ヒラギノ角ゴ ProN W3" pitchFamily="-84" charset="-128"/>
                <a:sym typeface="Helvetica Neue Light" pitchFamily="-84" charset="0"/>
              </a:defRPr>
            </a:lvl1pPr>
            <a:lvl2pPr marL="742950" indent="-285750" eaLnBrk="0" hangingPunct="0">
              <a:defRPr sz="4200">
                <a:solidFill>
                  <a:srgbClr val="000000"/>
                </a:solidFill>
                <a:latin typeface="Helvetica Neue Light" pitchFamily="-84" charset="0"/>
                <a:ea typeface="ヒラギノ角ゴ ProN W3" pitchFamily="-84" charset="-128"/>
                <a:sym typeface="Helvetica Neue Light" pitchFamily="-84" charset="0"/>
              </a:defRPr>
            </a:lvl2pPr>
            <a:lvl3pPr marL="1143000" indent="-228600" eaLnBrk="0" hangingPunct="0">
              <a:defRPr sz="4200">
                <a:solidFill>
                  <a:srgbClr val="000000"/>
                </a:solidFill>
                <a:latin typeface="Helvetica Neue Light" pitchFamily="-84" charset="0"/>
                <a:ea typeface="ヒラギノ角ゴ ProN W3" pitchFamily="-84" charset="-128"/>
                <a:sym typeface="Helvetica Neue Light" pitchFamily="-84" charset="0"/>
              </a:defRPr>
            </a:lvl3pPr>
            <a:lvl4pPr marL="1600200" indent="-228600" eaLnBrk="0" hangingPunct="0">
              <a:defRPr sz="4200">
                <a:solidFill>
                  <a:srgbClr val="000000"/>
                </a:solidFill>
                <a:latin typeface="Helvetica Neue Light" pitchFamily="-84" charset="0"/>
                <a:ea typeface="ヒラギノ角ゴ ProN W3" pitchFamily="-84" charset="-128"/>
                <a:sym typeface="Helvetica Neue Light" pitchFamily="-84" charset="0"/>
              </a:defRPr>
            </a:lvl4pPr>
            <a:lvl5pPr marL="2057400" indent="-228600" eaLnBrk="0" hangingPunct="0">
              <a:defRPr sz="4200">
                <a:solidFill>
                  <a:srgbClr val="000000"/>
                </a:solidFill>
                <a:latin typeface="Helvetica Neue Light" pitchFamily="-84" charset="0"/>
                <a:ea typeface="ヒラギノ角ゴ ProN W3" pitchFamily="-84" charset="-128"/>
                <a:sym typeface="Helvetica Neue Light" pitchFamily="-8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Helvetica Neue Light" pitchFamily="-84" charset="0"/>
                <a:ea typeface="ヒラギノ角ゴ ProN W3" pitchFamily="-84" charset="-128"/>
                <a:sym typeface="Helvetica Neue Light" pitchFamily="-8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Helvetica Neue Light" pitchFamily="-84" charset="0"/>
                <a:ea typeface="ヒラギノ角ゴ ProN W3" pitchFamily="-84" charset="-128"/>
                <a:sym typeface="Helvetica Neue Light" pitchFamily="-8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Helvetica Neue Light" pitchFamily="-84" charset="0"/>
                <a:ea typeface="ヒラギノ角ゴ ProN W3" pitchFamily="-84" charset="-128"/>
                <a:sym typeface="Helvetica Neue Light" pitchFamily="-8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Helvetica Neue Light" pitchFamily="-84" charset="0"/>
                <a:ea typeface="ヒラギノ角ゴ ProN W3" pitchFamily="-84" charset="-128"/>
                <a:sym typeface="Helvetica Neue Light" pitchFamily="-84" charset="0"/>
              </a:defRPr>
            </a:lvl9pPr>
          </a:lstStyle>
          <a:p>
            <a:pPr eaLnBrk="1" hangingPunct="1"/>
            <a:fld id="{551FDDE1-8B72-4090-9181-0E5E68CB93F4}" type="slidenum">
              <a:rPr lang="en-US" sz="1200"/>
              <a:pPr eaLnBrk="1" hangingPunct="1"/>
              <a:t>28</a:t>
            </a:fld>
            <a:endParaRPr lang="en-US" sz="1200"/>
          </a:p>
        </p:txBody>
      </p:sp>
      <p:sp>
        <p:nvSpPr>
          <p:cNvPr id="716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71683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AU">
              <a:latin typeface="Helvetica Neue Light" pitchFamily="-8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52494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031"/>
          <p:cNvSpPr>
            <a:spLocks noGrp="1"/>
          </p:cNvSpPr>
          <p:nvPr>
            <p:ph type="sldNum" sz="quarter" idx="5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 eaLnBrk="0" hangingPunct="0">
              <a:defRPr sz="4200">
                <a:solidFill>
                  <a:srgbClr val="000000"/>
                </a:solidFill>
                <a:latin typeface="Helvetica Neue Light" pitchFamily="-84" charset="0"/>
                <a:ea typeface="ヒラギノ角ゴ ProN W3" pitchFamily="-84" charset="-128"/>
                <a:sym typeface="Helvetica Neue Light" pitchFamily="-84" charset="0"/>
              </a:defRPr>
            </a:lvl1pPr>
            <a:lvl2pPr marL="742950" indent="-285750" eaLnBrk="0" hangingPunct="0">
              <a:defRPr sz="4200">
                <a:solidFill>
                  <a:srgbClr val="000000"/>
                </a:solidFill>
                <a:latin typeface="Helvetica Neue Light" pitchFamily="-84" charset="0"/>
                <a:ea typeface="ヒラギノ角ゴ ProN W3" pitchFamily="-84" charset="-128"/>
                <a:sym typeface="Helvetica Neue Light" pitchFamily="-84" charset="0"/>
              </a:defRPr>
            </a:lvl2pPr>
            <a:lvl3pPr marL="1143000" indent="-228600" eaLnBrk="0" hangingPunct="0">
              <a:defRPr sz="4200">
                <a:solidFill>
                  <a:srgbClr val="000000"/>
                </a:solidFill>
                <a:latin typeface="Helvetica Neue Light" pitchFamily="-84" charset="0"/>
                <a:ea typeface="ヒラギノ角ゴ ProN W3" pitchFamily="-84" charset="-128"/>
                <a:sym typeface="Helvetica Neue Light" pitchFamily="-84" charset="0"/>
              </a:defRPr>
            </a:lvl3pPr>
            <a:lvl4pPr marL="1600200" indent="-228600" eaLnBrk="0" hangingPunct="0">
              <a:defRPr sz="4200">
                <a:solidFill>
                  <a:srgbClr val="000000"/>
                </a:solidFill>
                <a:latin typeface="Helvetica Neue Light" pitchFamily="-84" charset="0"/>
                <a:ea typeface="ヒラギノ角ゴ ProN W3" pitchFamily="-84" charset="-128"/>
                <a:sym typeface="Helvetica Neue Light" pitchFamily="-84" charset="0"/>
              </a:defRPr>
            </a:lvl4pPr>
            <a:lvl5pPr marL="2057400" indent="-228600" eaLnBrk="0" hangingPunct="0">
              <a:defRPr sz="4200">
                <a:solidFill>
                  <a:srgbClr val="000000"/>
                </a:solidFill>
                <a:latin typeface="Helvetica Neue Light" pitchFamily="-84" charset="0"/>
                <a:ea typeface="ヒラギノ角ゴ ProN W3" pitchFamily="-84" charset="-128"/>
                <a:sym typeface="Helvetica Neue Light" pitchFamily="-8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Helvetica Neue Light" pitchFamily="-84" charset="0"/>
                <a:ea typeface="ヒラギノ角ゴ ProN W3" pitchFamily="-84" charset="-128"/>
                <a:sym typeface="Helvetica Neue Light" pitchFamily="-8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Helvetica Neue Light" pitchFamily="-84" charset="0"/>
                <a:ea typeface="ヒラギノ角ゴ ProN W3" pitchFamily="-84" charset="-128"/>
                <a:sym typeface="Helvetica Neue Light" pitchFamily="-8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Helvetica Neue Light" pitchFamily="-84" charset="0"/>
                <a:ea typeface="ヒラギノ角ゴ ProN W3" pitchFamily="-84" charset="-128"/>
                <a:sym typeface="Helvetica Neue Light" pitchFamily="-8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Helvetica Neue Light" pitchFamily="-84" charset="0"/>
                <a:ea typeface="ヒラギノ角ゴ ProN W3" pitchFamily="-84" charset="-128"/>
                <a:sym typeface="Helvetica Neue Light" pitchFamily="-84" charset="0"/>
              </a:defRPr>
            </a:lvl9pPr>
          </a:lstStyle>
          <a:p>
            <a:pPr eaLnBrk="1" hangingPunct="1"/>
            <a:fld id="{7481F4F4-2DC1-4A83-8F2D-0A88B114A49E}" type="slidenum">
              <a:rPr lang="en-US" sz="1200"/>
              <a:pPr eaLnBrk="1" hangingPunct="1"/>
              <a:t>29</a:t>
            </a:fld>
            <a:endParaRPr lang="en-US" sz="1200"/>
          </a:p>
        </p:txBody>
      </p:sp>
      <p:sp>
        <p:nvSpPr>
          <p:cNvPr id="727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72707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AU">
              <a:latin typeface="Helvetica Neue Light" pitchFamily="-8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00013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Shape 421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/>
                <a:ea typeface="Helvetica Neue"/>
                <a:cs typeface="Helvetica Neue"/>
                <a:sym typeface="Helvetica Neue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22" name="Shape 42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23" name="Shape 423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endParaRPr sz="11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8296351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Shape 436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/>
                <a:ea typeface="Helvetica Neue"/>
                <a:cs typeface="Helvetica Neue"/>
                <a:sym typeface="Helvetica Neue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37" name="Shape 43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38" name="Shape 43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endParaRPr sz="11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4632961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AD2DB0-C7E9-483E-89D7-C3BCDDC89368}" type="slidenum">
              <a:rPr lang="en-AU" smtClean="0"/>
              <a:t>46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706521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7763" y="685800"/>
            <a:ext cx="4568825" cy="3425825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22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0225"/>
            <a:ext cx="5029200" cy="41179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374239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7763" y="685800"/>
            <a:ext cx="4568825" cy="3425825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22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0225"/>
            <a:ext cx="5029200" cy="41179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265388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7763" y="685800"/>
            <a:ext cx="4568825" cy="3425825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22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0225"/>
            <a:ext cx="5029200" cy="41179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619328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8991600" y="3048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25146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371600" y="2819400"/>
            <a:ext cx="6400800" cy="1752600"/>
          </a:xfrm>
        </p:spPr>
        <p:txBody>
          <a:bodyPr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304800" y="6410848"/>
            <a:ext cx="4648200" cy="365760"/>
          </a:xfrm>
        </p:spPr>
        <p:txBody>
          <a:bodyPr/>
          <a:lstStyle/>
          <a:p>
            <a:r>
              <a:rPr lang="en-AU"/>
              <a:t>FIT2004: Lec-1: Introduction and Proving Correctness</a:t>
            </a:r>
            <a:endParaRPr lang="en-US" dirty="0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155448" y="2420112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4343400" y="2199450"/>
            <a:ext cx="457200" cy="4413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endParaRPr lang="en-AU" dirty="0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685800" y="381000"/>
            <a:ext cx="7772400" cy="1752600"/>
          </a:xfrm>
        </p:spPr>
        <p:txBody>
          <a:bodyPr anchor="b"/>
          <a:lstStyle>
            <a:lvl1pPr>
              <a:defRPr sz="4200">
                <a:solidFill>
                  <a:schemeClr val="accent1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791200" y="6404984"/>
            <a:ext cx="3044952" cy="36576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FIT2004: Lec-1: Introduction and Proving Correctness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343400" y="1040174"/>
            <a:ext cx="457200" cy="4413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white">
          <a:xfrm>
            <a:off x="7010400" y="0"/>
            <a:ext cx="21336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white">
          <a:xfrm>
            <a:off x="0" y="0"/>
            <a:ext cx="9144000" cy="15544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 rot="5400000">
            <a:off x="4021836" y="3278124"/>
            <a:ext cx="6245352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Oval 13"/>
          <p:cNvSpPr/>
          <p:nvPr/>
        </p:nvSpPr>
        <p:spPr>
          <a:xfrm>
            <a:off x="6839712" y="2925763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Oval 14"/>
          <p:cNvSpPr/>
          <p:nvPr/>
        </p:nvSpPr>
        <p:spPr>
          <a:xfrm>
            <a:off x="6934200" y="3020251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15912" y="3009901"/>
            <a:ext cx="457200" cy="4413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304800"/>
            <a:ext cx="6553200" cy="5821366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791200" y="6404984"/>
            <a:ext cx="3044952" cy="36576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FIT2004: Lec-1: Introduction and Proving Correctness</a:t>
            </a:r>
            <a:endParaRPr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91400" y="304801"/>
            <a:ext cx="144780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791200" y="6404984"/>
            <a:ext cx="3044952" cy="36576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FIT2004: Lec-1: Introduction and Proving Correctness</a:t>
            </a:r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301752" y="1527048"/>
            <a:ext cx="8503920" cy="4572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8991600" y="1905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152400" y="2286000"/>
            <a:ext cx="8833104" cy="3048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55448" y="142352"/>
            <a:ext cx="8833104" cy="2139696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8426" y="2743200"/>
            <a:ext cx="6480174" cy="1673225"/>
          </a:xfrm>
        </p:spPr>
        <p:txBody>
          <a:bodyPr anchor="t"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FIT2004: Lec-1: Introduction and Proving Correctness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791200" y="6404984"/>
            <a:ext cx="3044952" cy="36576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152400" y="2438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Oval 9"/>
          <p:cNvSpPr/>
          <p:nvPr/>
        </p:nvSpPr>
        <p:spPr>
          <a:xfrm>
            <a:off x="4267200" y="2115312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Oval 10"/>
          <p:cNvSpPr/>
          <p:nvPr/>
        </p:nvSpPr>
        <p:spPr>
          <a:xfrm>
            <a:off x="4361688" y="2209800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343400" y="2199450"/>
            <a:ext cx="457200" cy="4413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533400"/>
            <a:ext cx="7772400" cy="1524000"/>
          </a:xfrm>
        </p:spPr>
        <p:txBody>
          <a:bodyPr anchor="b"/>
          <a:lstStyle>
            <a:lvl1pPr algn="ctr">
              <a:buNone/>
              <a:defRPr sz="4200" b="0" cap="none" baseline="0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228600"/>
            <a:ext cx="8534400" cy="758952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791200" y="6409944"/>
            <a:ext cx="3044952" cy="36576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FIT2004: Lec-1: Introduction and Proving Correctness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343400" y="1040174"/>
            <a:ext cx="457200" cy="4413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 flipV="1">
            <a:off x="4563080" y="1575652"/>
            <a:ext cx="8921" cy="4819557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Content Placeholder 9"/>
          <p:cNvSpPr>
            <a:spLocks noGrp="1"/>
          </p:cNvSpPr>
          <p:nvPr>
            <p:ph sz="half" idx="1"/>
          </p:nvPr>
        </p:nvSpPr>
        <p:spPr>
          <a:xfrm>
            <a:off x="301752" y="1371600"/>
            <a:ext cx="4038600" cy="4681728"/>
          </a:xfrm>
        </p:spPr>
        <p:txBody>
          <a:bodyPr/>
          <a:lstStyle>
            <a:lvl1pPr>
              <a:defRPr sz="2500"/>
            </a:lvl1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2" name="Content Placeholder 11"/>
          <p:cNvSpPr>
            <a:spLocks noGrp="1"/>
          </p:cNvSpPr>
          <p:nvPr>
            <p:ph sz="half" idx="2"/>
          </p:nvPr>
        </p:nvSpPr>
        <p:spPr>
          <a:xfrm>
            <a:off x="4800600" y="1371600"/>
            <a:ext cx="4038600" cy="4681728"/>
          </a:xfrm>
        </p:spPr>
        <p:txBody>
          <a:bodyPr/>
          <a:lstStyle>
            <a:lvl1pPr>
              <a:defRPr sz="2500"/>
            </a:lvl1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traight Connector 9"/>
          <p:cNvSpPr>
            <a:spLocks noChangeShapeType="1"/>
          </p:cNvSpPr>
          <p:nvPr/>
        </p:nvSpPr>
        <p:spPr bwMode="auto">
          <a:xfrm flipV="1">
            <a:off x="4572000" y="2200275"/>
            <a:ext cx="0" cy="4187952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white">
          <a:xfrm>
            <a:off x="0" y="0"/>
            <a:ext cx="9144000" cy="14478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152400" y="1371600"/>
            <a:ext cx="8833104" cy="914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145923" y="6391656"/>
            <a:ext cx="8833104" cy="310896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1752" y="1524000"/>
            <a:ext cx="4040188" cy="732974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lang="en-US" sz="2200" b="1" dirty="0" smtClean="0">
                <a:solidFill>
                  <a:srgbClr val="FFFFFF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791330" y="1524000"/>
            <a:ext cx="4041775" cy="731520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sz="2200" b="1"/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5791200" y="6404984"/>
            <a:ext cx="3044952" cy="36576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4800" y="6409944"/>
            <a:ext cx="3581400" cy="365760"/>
          </a:xfrm>
        </p:spPr>
        <p:txBody>
          <a:bodyPr/>
          <a:lstStyle/>
          <a:p>
            <a:r>
              <a:rPr lang="en-AU"/>
              <a:t>FIT2004: Lec-1: Introduction and Proving Correctness</a:t>
            </a:r>
            <a:endParaRPr lang="en-US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152400" y="128016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4" name="Content Placeholder 23"/>
          <p:cNvSpPr>
            <a:spLocks noGrp="1"/>
          </p:cNvSpPr>
          <p:nvPr>
            <p:ph sz="quarter" idx="2"/>
          </p:nvPr>
        </p:nvSpPr>
        <p:spPr>
          <a:xfrm>
            <a:off x="301752" y="2471383"/>
            <a:ext cx="4041648" cy="3818404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26" name="Content Placeholder 25"/>
          <p:cNvSpPr>
            <a:spLocks noGrp="1"/>
          </p:cNvSpPr>
          <p:nvPr>
            <p:ph sz="quarter" idx="4"/>
          </p:nvPr>
        </p:nvSpPr>
        <p:spPr>
          <a:xfrm>
            <a:off x="4800600" y="2471383"/>
            <a:ext cx="4038600" cy="3822192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25" name="Oval 24"/>
          <p:cNvSpPr/>
          <p:nvPr/>
        </p:nvSpPr>
        <p:spPr>
          <a:xfrm>
            <a:off x="4267200" y="956036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7" name="Oval 26"/>
          <p:cNvSpPr/>
          <p:nvPr/>
        </p:nvSpPr>
        <p:spPr>
          <a:xfrm>
            <a:off x="4361688" y="1050524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4343400" y="1042416"/>
            <a:ext cx="457200" cy="441325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/>
        <p:txBody>
          <a:bodyPr rtlCol="0" anchor="b" anchorCtr="0"/>
          <a:lstStyle/>
          <a:p>
            <a:r>
              <a:rPr kumimoji="0"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5791200" y="6404984"/>
            <a:ext cx="3044952" cy="36576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FIT2004: Lec-1: Introduction and Proving Correctness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343400" y="1036020"/>
            <a:ext cx="457200" cy="4413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white">
          <a:xfrm>
            <a:off x="0" y="0"/>
            <a:ext cx="9144000" cy="15544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52400" y="158496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5791200" y="6404984"/>
            <a:ext cx="3044952" cy="36576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FIT2004: Lec-1: Introduction and Proving Correctness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267200" y="6324600"/>
            <a:ext cx="609600" cy="44132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152400" y="152400"/>
            <a:ext cx="8833104" cy="304800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118872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3" name="Rectangle 12"/>
          <p:cNvSpPr/>
          <p:nvPr/>
        </p:nvSpPr>
        <p:spPr>
          <a:xfrm>
            <a:off x="152400" y="609600"/>
            <a:ext cx="2743200" cy="5867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914400"/>
            <a:ext cx="2362200" cy="990600"/>
          </a:xfrm>
        </p:spPr>
        <p:txBody>
          <a:bodyPr anchor="b">
            <a:noAutofit/>
          </a:bodyPr>
          <a:lstStyle>
            <a:lvl1pPr algn="l">
              <a:buNone/>
              <a:defRPr sz="2200" b="1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381000" y="1981200"/>
            <a:ext cx="2362200" cy="4144963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1600">
                <a:solidFill>
                  <a:srgbClr val="FFFFFF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152400" y="533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0" name="Content Placeholder 19"/>
          <p:cNvSpPr>
            <a:spLocks noGrp="1"/>
          </p:cNvSpPr>
          <p:nvPr>
            <p:ph sz="quarter" idx="1"/>
          </p:nvPr>
        </p:nvSpPr>
        <p:spPr>
          <a:xfrm>
            <a:off x="3124200" y="685800"/>
            <a:ext cx="5638800" cy="54102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0" name="Oval 9"/>
          <p:cNvSpPr/>
          <p:nvPr/>
        </p:nvSpPr>
        <p:spPr>
          <a:xfrm>
            <a:off x="1295400" y="228600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Oval 10"/>
          <p:cNvSpPr/>
          <p:nvPr/>
        </p:nvSpPr>
        <p:spPr>
          <a:xfrm>
            <a:off x="1389888" y="323088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71600" y="312738"/>
            <a:ext cx="457200" cy="4413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791200" y="6404984"/>
            <a:ext cx="3044952" cy="36576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1752" y="6410848"/>
            <a:ext cx="3383280" cy="365760"/>
          </a:xfrm>
        </p:spPr>
        <p:txBody>
          <a:bodyPr/>
          <a:lstStyle/>
          <a:p>
            <a:r>
              <a:rPr lang="en-AU"/>
              <a:t>FIT2004: Lec-1: Introduction and Proving Correctness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traight Connector 20"/>
          <p:cNvSpPr>
            <a:spLocks noChangeShapeType="1"/>
          </p:cNvSpPr>
          <p:nvPr/>
        </p:nvSpPr>
        <p:spPr bwMode="auto">
          <a:xfrm>
            <a:off x="152400" y="533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152400" y="152400"/>
            <a:ext cx="8833104" cy="301752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152400" y="609600"/>
            <a:ext cx="2743200" cy="5867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2" name="Oval 11"/>
          <p:cNvSpPr/>
          <p:nvPr/>
        </p:nvSpPr>
        <p:spPr>
          <a:xfrm>
            <a:off x="1295400" y="228600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Oval 12"/>
          <p:cNvSpPr/>
          <p:nvPr/>
        </p:nvSpPr>
        <p:spPr>
          <a:xfrm>
            <a:off x="1389888" y="323088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71600" y="312738"/>
            <a:ext cx="457200" cy="4413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00375" y="5029200"/>
            <a:ext cx="5867400" cy="1219200"/>
          </a:xfrm>
        </p:spPr>
        <p:txBody>
          <a:bodyPr anchor="t">
            <a:noAutofit/>
          </a:bodyPr>
          <a:lstStyle>
            <a:lvl1pPr algn="l">
              <a:buNone/>
              <a:defRPr sz="2400" b="1">
                <a:solidFill>
                  <a:schemeClr val="tx2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000375" y="609600"/>
            <a:ext cx="5867400" cy="4267200"/>
          </a:xfrm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00" y="990600"/>
            <a:ext cx="2438400" cy="5257800"/>
          </a:xfrm>
        </p:spPr>
        <p:txBody>
          <a:bodyPr/>
          <a:lstStyle>
            <a:lvl1pPr marL="0" indent="0">
              <a:spcAft>
                <a:spcPts val="1000"/>
              </a:spcAft>
              <a:buFontTx/>
              <a:buNone/>
              <a:defRPr sz="1600">
                <a:solidFill>
                  <a:srgbClr val="FFFFFF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auto"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788152" y="6404984"/>
            <a:ext cx="3044952" cy="36576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1752" y="6410848"/>
            <a:ext cx="3584448" cy="365760"/>
          </a:xfrm>
        </p:spPr>
        <p:txBody>
          <a:bodyPr/>
          <a:lstStyle/>
          <a:p>
            <a:r>
              <a:rPr lang="en-AU"/>
              <a:t>FIT2004: Lec-1: Introduction and Proving Correctness</a:t>
            </a:r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1393371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04800" y="6410848"/>
            <a:ext cx="45720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200">
                <a:solidFill>
                  <a:srgbClr val="FFFFFF"/>
                </a:solidFill>
              </a:defRPr>
            </a:lvl1pPr>
          </a:lstStyle>
          <a:p>
            <a:r>
              <a:rPr lang="en-AU"/>
              <a:t>FIT2004: Lec-1: Introduction and Proving Correctness</a:t>
            </a:r>
            <a:endParaRPr lang="en-US" dirty="0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152400" y="990600"/>
            <a:ext cx="8833104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301752" y="228600"/>
            <a:ext cx="8534400" cy="758952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301752" y="1524000"/>
            <a:ext cx="8534400" cy="459943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dt="0"/>
  <p:txStyles>
    <p:titleStyle>
      <a:lvl1pPr algn="ctr" rtl="0" eaLnBrk="1" latinLnBrk="0" hangingPunct="1">
        <a:spcBef>
          <a:spcPct val="0"/>
        </a:spcBef>
        <a:buNone/>
        <a:defRPr kumimoji="0" sz="3300" kern="1200">
          <a:solidFill>
            <a:schemeClr val="accent3">
              <a:shade val="75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"/>
        <a:buChar char=""/>
        <a:defRPr kumimoji="0"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ct val="20000"/>
        </a:spcBef>
        <a:buClr>
          <a:schemeClr val="accent3"/>
        </a:buClr>
        <a:buSzPct val="75000"/>
        <a:buFont typeface="Wingdings 2"/>
        <a:buChar char="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ct val="20000"/>
        </a:spcBef>
        <a:buClr>
          <a:schemeClr val="accent4"/>
        </a:buClr>
        <a:buSzPct val="70000"/>
        <a:buFont typeface="Wingdings"/>
        <a:buChar char=""/>
        <a:defRPr kumimoji="0" sz="2000" kern="1200">
          <a:solidFill>
            <a:schemeClr val="tx2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ct val="20000"/>
        </a:spcBef>
        <a:buClr>
          <a:schemeClr val="accent5"/>
        </a:buClr>
        <a:buFontTx/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90000"/>
        <a:buChar char="•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rtl="0" eaLnBrk="1" latinLnBrk="0" hangingPunct="1">
        <a:spcBef>
          <a:spcPct val="20000"/>
        </a:spcBef>
        <a:buClr>
          <a:schemeClr val="accent4">
            <a:shade val="75000"/>
          </a:schemeClr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77440" indent="-182880" algn="l" rtl="0" eaLnBrk="1" latinLnBrk="0" hangingPunct="1">
        <a:spcBef>
          <a:spcPct val="20000"/>
        </a:spcBef>
        <a:buClr>
          <a:schemeClr val="accent2">
            <a:shade val="75000"/>
          </a:schemeClr>
        </a:buClr>
        <a:buSzPct val="90000"/>
        <a:buChar char="•"/>
        <a:defRPr kumimoji="0" sz="1400" kern="1200" cap="all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moodle.vle.monash.edu/pluginfile.php/7330789/mod_resource/content/1/notes.pdf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://moodle.vle.monash.edu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://mars.mu/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lcb.infotech.monash.edu.au/~karun/Site/Home.html" TargetMode="External"/><Relationship Id="rId2" Type="http://schemas.openxmlformats.org/officeDocument/2006/relationships/hyperlink" Target="http://www.aamircheema.com/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www.allisons.org/ll/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uva.onlinejudge.org/" TargetMode="External"/><Relationship Id="rId2" Type="http://schemas.openxmlformats.org/officeDocument/2006/relationships/hyperlink" Target="http://www.codeforces.com/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sse.monash.edu.au/~lloyd/tildeAlgDS/Math/" TargetMode="Externa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moodle.vle.monash.edu/pluginfile.php/7194017/mod_resource/content/2/advice.pdf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wblW_M_HVQ8" TargetMode="Externa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://discrete.gr/complexity/" TargetMode="External"/><Relationship Id="rId2" Type="http://schemas.openxmlformats.org/officeDocument/2006/relationships/hyperlink" Target="https://www.youtube.com/watch?v=V42FBiohc6c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8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AU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2743200"/>
            <a:ext cx="7419975" cy="2333625"/>
          </a:xfrm>
          <a:prstGeom prst="rect">
            <a:avLst/>
          </a:prstGeom>
        </p:spPr>
      </p:pic>
      <p:sp>
        <p:nvSpPr>
          <p:cNvPr id="11" name="Title 10"/>
          <p:cNvSpPr>
            <a:spLocks noGrp="1"/>
          </p:cNvSpPr>
          <p:nvPr>
            <p:ph type="ctrTitle"/>
          </p:nvPr>
        </p:nvSpPr>
        <p:spPr>
          <a:xfrm>
            <a:off x="-457200" y="228600"/>
            <a:ext cx="10134600" cy="1752600"/>
          </a:xfrm>
        </p:spPr>
        <p:txBody>
          <a:bodyPr>
            <a:normAutofit/>
          </a:bodyPr>
          <a:lstStyle/>
          <a:p>
            <a:r>
              <a:rPr lang="en-AU" sz="2800" dirty="0"/>
              <a:t>Faculty of Information Technology,</a:t>
            </a:r>
            <a:br>
              <a:rPr lang="en-AU" sz="2800" dirty="0"/>
            </a:br>
            <a:r>
              <a:rPr lang="en-AU" sz="2800" dirty="0"/>
              <a:t> Monash University</a:t>
            </a:r>
          </a:p>
        </p:txBody>
      </p:sp>
    </p:spTree>
    <p:extLst>
      <p:ext uri="{BB962C8B-B14F-4D97-AF65-F5344CB8AC3E}">
        <p14:creationId xmlns:p14="http://schemas.microsoft.com/office/powerpoint/2010/main" val="35976081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>
                <a:latin typeface="Arial Black" panose="020B0A04020102020204" pitchFamily="34" charset="0"/>
              </a:rPr>
              <a:t>Unit Notes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4800" y="6410848"/>
            <a:ext cx="4572000" cy="365760"/>
          </a:xfrm>
        </p:spPr>
        <p:txBody>
          <a:bodyPr/>
          <a:lstStyle/>
          <a:p>
            <a:r>
              <a:rPr lang="en-AU"/>
              <a:t>FIT2004: Lec-1: Introduction and Proving Correctness</a:t>
            </a:r>
            <a:endParaRPr lang="en-US" dirty="0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xmlns="" id="{477B07A7-32DB-47B9-9C48-71BF1E0ED133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301752" y="1541820"/>
            <a:ext cx="4956048" cy="4572000"/>
          </a:xfrm>
        </p:spPr>
        <p:txBody>
          <a:bodyPr>
            <a:noAutofit/>
          </a:bodyPr>
          <a:lstStyle/>
          <a:p>
            <a:r>
              <a:rPr lang="en-AU" sz="2400" dirty="0">
                <a:latin typeface="CMSS10"/>
              </a:rPr>
              <a:t>Unit notes are written based on the material covered in lecture notes</a:t>
            </a:r>
          </a:p>
          <a:p>
            <a:r>
              <a:rPr lang="en-AU" sz="2400" dirty="0">
                <a:latin typeface="CMSS10"/>
              </a:rPr>
              <a:t>Notes for all 12 weeks are available in a single PDF file on Moodle</a:t>
            </a:r>
          </a:p>
          <a:p>
            <a:pPr lvl="1"/>
            <a:r>
              <a:rPr lang="en-AU" sz="2400" dirty="0">
                <a:solidFill>
                  <a:schemeClr val="tx1"/>
                </a:solidFill>
                <a:latin typeface="CMSS10"/>
              </a:rPr>
              <a:t>Click on “Unit Information”</a:t>
            </a:r>
          </a:p>
          <a:p>
            <a:pPr lvl="1"/>
            <a:r>
              <a:rPr lang="en-AU" sz="2400" dirty="0">
                <a:solidFill>
                  <a:schemeClr val="tx1"/>
                </a:solidFill>
                <a:latin typeface="CMSS10"/>
              </a:rPr>
              <a:t>Scroll down to the bottom of the page</a:t>
            </a:r>
          </a:p>
          <a:p>
            <a:pPr lvl="1"/>
            <a:r>
              <a:rPr lang="en-AU" sz="2400" dirty="0">
                <a:solidFill>
                  <a:schemeClr val="tx1"/>
                </a:solidFill>
                <a:latin typeface="CMSS10"/>
              </a:rPr>
              <a:t>Click on </a:t>
            </a:r>
            <a:r>
              <a:rPr lang="en-AU" sz="2400" dirty="0">
                <a:solidFill>
                  <a:srgbClr val="00B0F0"/>
                </a:solidFill>
                <a:latin typeface="CMSS10"/>
                <a:hlinkClick r:id="rId2"/>
              </a:rPr>
              <a:t>“Lecture Notes – written by Daniel Anderson”</a:t>
            </a:r>
            <a:endParaRPr lang="en-AU" sz="2400" dirty="0">
              <a:solidFill>
                <a:srgbClr val="00B0F0"/>
              </a:solidFill>
              <a:latin typeface="CMSS1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2B1A6A5B-2FB5-4B8B-A2A4-D237414D53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0270" y="1571838"/>
            <a:ext cx="3143667" cy="4572000"/>
          </a:xfrm>
          <a:prstGeom prst="rect">
            <a:avLst/>
          </a:prstGeom>
          <a:effectLst>
            <a:outerShdw blurRad="50800" dist="50800" dir="5400000" algn="ctr" rotWithShape="0">
              <a:schemeClr val="tx1"/>
            </a:outerShdw>
          </a:effectLst>
        </p:spPr>
      </p:pic>
    </p:spTree>
    <p:extLst>
      <p:ext uri="{BB962C8B-B14F-4D97-AF65-F5344CB8AC3E}">
        <p14:creationId xmlns:p14="http://schemas.microsoft.com/office/powerpoint/2010/main" val="10248935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>
                <a:latin typeface="Arial Black" panose="020B0A04020102020204" pitchFamily="34" charset="0"/>
              </a:rPr>
              <a:t>Textbook reference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4800" y="6410848"/>
            <a:ext cx="4572000" cy="365760"/>
          </a:xfrm>
        </p:spPr>
        <p:txBody>
          <a:bodyPr/>
          <a:lstStyle/>
          <a:p>
            <a:r>
              <a:rPr lang="en-AU"/>
              <a:t>FIT2004: Lec-1: Introduction and Proving Correctness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638" y="1219200"/>
            <a:ext cx="7324725" cy="4924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510240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>
                <a:latin typeface="Arial Black" panose="020B0A04020102020204" pitchFamily="34" charset="0"/>
              </a:rPr>
              <a:t>Recommended Books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4800" y="6410848"/>
            <a:ext cx="4572000" cy="365760"/>
          </a:xfrm>
        </p:spPr>
        <p:txBody>
          <a:bodyPr/>
          <a:lstStyle/>
          <a:p>
            <a:r>
              <a:rPr lang="en-AU"/>
              <a:t>FIT2004: Lec-1: Introduction and Proving Correctness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>
            <a:noAutofit/>
          </a:bodyPr>
          <a:lstStyle/>
          <a:p>
            <a:r>
              <a:rPr lang="en-AU" sz="2000" dirty="0">
                <a:solidFill>
                  <a:srgbClr val="000000"/>
                </a:solidFill>
                <a:latin typeface="CMSS10"/>
              </a:rPr>
              <a:t>This subject has immense practical value for your development into professional programmers, technicians, software engineers, computer scientists, etc. Therefore, you </a:t>
            </a:r>
            <a:r>
              <a:rPr lang="en-AU" sz="2000" dirty="0">
                <a:solidFill>
                  <a:srgbClr val="000000"/>
                </a:solidFill>
                <a:latin typeface="CMSSBX10"/>
              </a:rPr>
              <a:t>should </a:t>
            </a:r>
            <a:r>
              <a:rPr lang="en-AU" sz="2000" dirty="0">
                <a:solidFill>
                  <a:srgbClr val="000000"/>
                </a:solidFill>
                <a:latin typeface="CMSS10"/>
              </a:rPr>
              <a:t>read beyond what is prescribed for this unit.</a:t>
            </a:r>
          </a:p>
          <a:p>
            <a:endParaRPr lang="en-AU" sz="2000" dirty="0">
              <a:solidFill>
                <a:srgbClr val="000000"/>
              </a:solidFill>
              <a:latin typeface="CMSS10"/>
            </a:endParaRPr>
          </a:p>
          <a:p>
            <a:r>
              <a:rPr lang="en-AU" sz="2000" dirty="0">
                <a:solidFill>
                  <a:srgbClr val="000000"/>
                </a:solidFill>
                <a:latin typeface="CMSS10"/>
              </a:rPr>
              <a:t>Additional books you might want to refer to (from time-to-time, even beyond this unit):</a:t>
            </a:r>
          </a:p>
          <a:p>
            <a:endParaRPr lang="en-AU" sz="2000" dirty="0">
              <a:solidFill>
                <a:srgbClr val="000000"/>
              </a:solidFill>
              <a:latin typeface="CMSS10"/>
            </a:endParaRPr>
          </a:p>
          <a:p>
            <a:pPr lvl="1"/>
            <a:r>
              <a:rPr lang="en-AU" sz="2000" dirty="0">
                <a:solidFill>
                  <a:srgbClr val="000000"/>
                </a:solidFill>
                <a:latin typeface="CMSS10"/>
              </a:rPr>
              <a:t>Thomas H. </a:t>
            </a:r>
            <a:r>
              <a:rPr lang="en-AU" sz="2000" dirty="0" err="1">
                <a:solidFill>
                  <a:srgbClr val="000000"/>
                </a:solidFill>
                <a:latin typeface="CMSS10"/>
              </a:rPr>
              <a:t>Cormen</a:t>
            </a:r>
            <a:r>
              <a:rPr lang="en-AU" sz="2000" dirty="0">
                <a:solidFill>
                  <a:srgbClr val="000000"/>
                </a:solidFill>
                <a:latin typeface="CMSS10"/>
              </a:rPr>
              <a:t>, Charles E. </a:t>
            </a:r>
            <a:r>
              <a:rPr lang="en-AU" sz="2000" dirty="0" err="1">
                <a:solidFill>
                  <a:srgbClr val="000000"/>
                </a:solidFill>
                <a:latin typeface="CMSS10"/>
              </a:rPr>
              <a:t>Leiserson</a:t>
            </a:r>
            <a:r>
              <a:rPr lang="en-AU" sz="2000" dirty="0">
                <a:solidFill>
                  <a:srgbClr val="000000"/>
                </a:solidFill>
                <a:latin typeface="CMSS10"/>
              </a:rPr>
              <a:t>, Ronald L. </a:t>
            </a:r>
            <a:r>
              <a:rPr lang="en-AU" sz="2000" dirty="0" err="1">
                <a:solidFill>
                  <a:srgbClr val="000000"/>
                </a:solidFill>
                <a:latin typeface="CMSS10"/>
              </a:rPr>
              <a:t>Rivest</a:t>
            </a:r>
            <a:r>
              <a:rPr lang="en-AU" sz="2000" dirty="0">
                <a:solidFill>
                  <a:srgbClr val="000000"/>
                </a:solidFill>
                <a:latin typeface="CMSS10"/>
              </a:rPr>
              <a:t>, </a:t>
            </a:r>
            <a:r>
              <a:rPr lang="en-AU" sz="2000" dirty="0" err="1">
                <a:solidFill>
                  <a:srgbClr val="000000"/>
                </a:solidFill>
                <a:latin typeface="CMSS10"/>
              </a:rPr>
              <a:t>Cliord</a:t>
            </a:r>
            <a:r>
              <a:rPr lang="en-AU" sz="2000" dirty="0">
                <a:solidFill>
                  <a:srgbClr val="000000"/>
                </a:solidFill>
                <a:latin typeface="CMSS10"/>
              </a:rPr>
              <a:t> Stein. </a:t>
            </a:r>
            <a:r>
              <a:rPr lang="en-AU" sz="2000" i="1" dirty="0">
                <a:solidFill>
                  <a:srgbClr val="0000FF"/>
                </a:solidFill>
                <a:latin typeface="CMSSI10"/>
              </a:rPr>
              <a:t>Introduction to Algorithms</a:t>
            </a:r>
            <a:r>
              <a:rPr lang="en-AU" sz="2000" dirty="0">
                <a:solidFill>
                  <a:srgbClr val="000000"/>
                </a:solidFill>
                <a:latin typeface="CMSSI10"/>
              </a:rPr>
              <a:t>. </a:t>
            </a:r>
            <a:r>
              <a:rPr lang="en-AU" sz="2000" dirty="0">
                <a:solidFill>
                  <a:srgbClr val="000000"/>
                </a:solidFill>
                <a:latin typeface="CMSS10"/>
              </a:rPr>
              <a:t>3rd Edition. The MIT Press &amp; Mc </a:t>
            </a:r>
            <a:r>
              <a:rPr lang="en-AU" sz="2000" dirty="0" err="1">
                <a:solidFill>
                  <a:srgbClr val="000000"/>
                </a:solidFill>
                <a:latin typeface="CMSS10"/>
              </a:rPr>
              <a:t>Graw</a:t>
            </a:r>
            <a:r>
              <a:rPr lang="en-AU" sz="2000" dirty="0">
                <a:solidFill>
                  <a:srgbClr val="000000"/>
                </a:solidFill>
                <a:latin typeface="CMSS10"/>
              </a:rPr>
              <a:t> Hill.</a:t>
            </a:r>
          </a:p>
          <a:p>
            <a:pPr lvl="1"/>
            <a:r>
              <a:rPr lang="en-AU" sz="2000" dirty="0">
                <a:solidFill>
                  <a:srgbClr val="000000"/>
                </a:solidFill>
                <a:latin typeface="CMSS10"/>
              </a:rPr>
              <a:t>Donald Knuth, </a:t>
            </a:r>
            <a:r>
              <a:rPr lang="en-AU" sz="2000" i="1" dirty="0">
                <a:solidFill>
                  <a:srgbClr val="0000FF"/>
                </a:solidFill>
                <a:latin typeface="CMSSI10"/>
              </a:rPr>
              <a:t>The Art of Computer Programming</a:t>
            </a:r>
            <a:r>
              <a:rPr lang="en-AU" sz="2000" dirty="0">
                <a:solidFill>
                  <a:srgbClr val="000000"/>
                </a:solidFill>
                <a:latin typeface="CMSS10"/>
              </a:rPr>
              <a:t>, Pearson. (Pretty expensive, but good-value-for-money for serious programmers; library has copies!)</a:t>
            </a:r>
            <a:endParaRPr lang="en-AU" sz="2000" dirty="0"/>
          </a:p>
        </p:txBody>
      </p:sp>
    </p:spTree>
    <p:extLst>
      <p:ext uri="{BB962C8B-B14F-4D97-AF65-F5344CB8AC3E}">
        <p14:creationId xmlns:p14="http://schemas.microsoft.com/office/powerpoint/2010/main" val="25310767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latin typeface="Arial Black" panose="020B0A04020102020204" pitchFamily="34" charset="0"/>
              </a:rPr>
              <a:t>FIT2004 Staff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4800" y="6410848"/>
            <a:ext cx="4572000" cy="365760"/>
          </a:xfrm>
        </p:spPr>
        <p:txBody>
          <a:bodyPr/>
          <a:lstStyle/>
          <a:p>
            <a:r>
              <a:rPr lang="en-AU"/>
              <a:t>FIT2004: Lec-1: Introduction and Proving Correctness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01752" y="987552"/>
            <a:ext cx="85344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AU" sz="2400" b="1" dirty="0" smtClean="0"/>
              <a:t>Chief examiner and unit lecturer:</a:t>
            </a:r>
            <a:r>
              <a:rPr lang="en-AU" sz="2400" dirty="0" smtClean="0"/>
              <a:t> </a:t>
            </a:r>
            <a:r>
              <a:rPr lang="en-AU" sz="2400" dirty="0" err="1" smtClean="0"/>
              <a:t>Assoc</a:t>
            </a:r>
            <a:r>
              <a:rPr lang="en-AU" sz="2400" dirty="0" smtClean="0"/>
              <a:t> Prof </a:t>
            </a:r>
            <a:r>
              <a:rPr lang="en-AU" sz="2400" dirty="0" err="1" smtClean="0"/>
              <a:t>Dr.</a:t>
            </a:r>
            <a:r>
              <a:rPr lang="en-AU" sz="2400" dirty="0" smtClean="0"/>
              <a:t> </a:t>
            </a:r>
            <a:r>
              <a:rPr lang="en-AU" sz="2400" dirty="0" err="1" smtClean="0"/>
              <a:t>Gholamreza</a:t>
            </a:r>
            <a:r>
              <a:rPr lang="en-AU" sz="2400" dirty="0" smtClean="0"/>
              <a:t> </a:t>
            </a:r>
            <a:r>
              <a:rPr lang="en-AU" sz="2400" dirty="0" err="1" smtClean="0"/>
              <a:t>Haffari</a:t>
            </a:r>
            <a:endParaRPr lang="en-AU" sz="2400" dirty="0" smtClean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AU" sz="2400" b="1" dirty="0" smtClean="0"/>
              <a:t>Other unit lecturer:</a:t>
            </a:r>
            <a:r>
              <a:rPr lang="en-AU" sz="2400" dirty="0" smtClean="0"/>
              <a:t> </a:t>
            </a:r>
            <a:r>
              <a:rPr lang="en-AU" sz="2400" dirty="0" err="1" smtClean="0"/>
              <a:t>Dr.</a:t>
            </a:r>
            <a:r>
              <a:rPr lang="en-AU" sz="2400" dirty="0" smtClean="0"/>
              <a:t> </a:t>
            </a:r>
            <a:r>
              <a:rPr lang="en-AU" sz="2400" dirty="0" err="1" smtClean="0"/>
              <a:t>Davoud</a:t>
            </a:r>
            <a:r>
              <a:rPr lang="en-AU" sz="2400" dirty="0" smtClean="0"/>
              <a:t> </a:t>
            </a:r>
            <a:r>
              <a:rPr lang="en-AU" sz="2400" dirty="0" err="1" smtClean="0"/>
              <a:t>Mougouei</a:t>
            </a:r>
            <a:endParaRPr lang="en-AU" sz="2400" dirty="0" smtClean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AU" sz="2400" b="1" dirty="0" smtClean="0"/>
              <a:t>Malaysia unit lecturer:</a:t>
            </a:r>
            <a:r>
              <a:rPr lang="en-AU" sz="2400" dirty="0" smtClean="0"/>
              <a:t> </a:t>
            </a:r>
            <a:r>
              <a:rPr lang="en-AU" sz="2400" dirty="0" err="1" smtClean="0"/>
              <a:t>Dr.</a:t>
            </a:r>
            <a:r>
              <a:rPr lang="en-AU" sz="2400" dirty="0" smtClean="0"/>
              <a:t> </a:t>
            </a:r>
            <a:r>
              <a:rPr lang="en-AU" sz="2400" dirty="0" err="1" smtClean="0"/>
              <a:t>Wern</a:t>
            </a:r>
            <a:r>
              <a:rPr lang="en-AU" sz="2400" dirty="0" smtClean="0"/>
              <a:t> Han Lim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AU" sz="2400" b="1" dirty="0" smtClean="0"/>
              <a:t>Tutors: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AU" sz="2400" dirty="0" smtClean="0"/>
              <a:t>Mohammad </a:t>
            </a:r>
            <a:r>
              <a:rPr lang="en-AU" sz="2400" dirty="0" err="1" smtClean="0"/>
              <a:t>Shamsur</a:t>
            </a:r>
            <a:r>
              <a:rPr lang="en-AU" sz="2400" dirty="0" smtClean="0"/>
              <a:t> Rahman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AU" sz="2400" dirty="0" smtClean="0"/>
              <a:t>Nathan </a:t>
            </a:r>
            <a:r>
              <a:rPr lang="en-AU" sz="2400" dirty="0" err="1" smtClean="0"/>
              <a:t>Companez</a:t>
            </a:r>
            <a:endParaRPr lang="en-AU" sz="2400" dirty="0" smtClean="0"/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AU" sz="2400" dirty="0" err="1" smtClean="0"/>
              <a:t>Chaluka</a:t>
            </a:r>
            <a:r>
              <a:rPr lang="en-AU" sz="2400" dirty="0" smtClean="0"/>
              <a:t> Salgado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AU" sz="2400" dirty="0" smtClean="0"/>
              <a:t>Zhou Shao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AU" sz="2400" dirty="0" smtClean="0"/>
              <a:t>Kiana </a:t>
            </a:r>
            <a:r>
              <a:rPr lang="en-AU" sz="2400" dirty="0" err="1" smtClean="0"/>
              <a:t>Zeighami</a:t>
            </a:r>
            <a:endParaRPr lang="en-AU" sz="2400" dirty="0" smtClean="0"/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AU" sz="2400" dirty="0" err="1" smtClean="0"/>
              <a:t>Saman</a:t>
            </a:r>
            <a:r>
              <a:rPr lang="en-AU" sz="2400" dirty="0" smtClean="0"/>
              <a:t> </a:t>
            </a:r>
            <a:r>
              <a:rPr lang="en-AU" sz="2400" dirty="0" err="1" smtClean="0"/>
              <a:t>Ahmadi</a:t>
            </a:r>
            <a:endParaRPr lang="en-AU" sz="2400" dirty="0" smtClean="0"/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AU" sz="2400" dirty="0" err="1" smtClean="0"/>
              <a:t>Tharindu</a:t>
            </a:r>
            <a:r>
              <a:rPr lang="en-AU" sz="2400" dirty="0" smtClean="0"/>
              <a:t> </a:t>
            </a:r>
            <a:r>
              <a:rPr lang="en-AU" sz="2400" dirty="0" err="1" smtClean="0"/>
              <a:t>Warnakula</a:t>
            </a:r>
            <a:endParaRPr lang="en-AU" sz="2400" dirty="0" smtClean="0"/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AU" sz="2400" dirty="0" err="1" smtClean="0"/>
              <a:t>Vishwajeet</a:t>
            </a:r>
            <a:r>
              <a:rPr lang="en-AU" sz="2400" dirty="0" smtClean="0"/>
              <a:t> Kumar</a:t>
            </a:r>
            <a:endParaRPr lang="en-AU" sz="2400" dirty="0"/>
          </a:p>
        </p:txBody>
      </p:sp>
    </p:spTree>
    <p:extLst>
      <p:ext uri="{BB962C8B-B14F-4D97-AF65-F5344CB8AC3E}">
        <p14:creationId xmlns:p14="http://schemas.microsoft.com/office/powerpoint/2010/main" val="30035795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latin typeface="Arial Black" panose="020B0A04020102020204" pitchFamily="34" charset="0"/>
              </a:rPr>
              <a:t>Course Material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4800" y="6410848"/>
            <a:ext cx="4572000" cy="365760"/>
          </a:xfrm>
        </p:spPr>
        <p:txBody>
          <a:bodyPr/>
          <a:lstStyle/>
          <a:p>
            <a:r>
              <a:rPr lang="en-AU"/>
              <a:t>FIT2004: Lec-1: Introduction and Proving Correctness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301752" y="1017049"/>
            <a:ext cx="8503920" cy="4572000"/>
          </a:xfrm>
        </p:spPr>
        <p:txBody>
          <a:bodyPr>
            <a:normAutofit/>
          </a:bodyPr>
          <a:lstStyle/>
          <a:p>
            <a:r>
              <a:rPr lang="en-AU" sz="2400" dirty="0">
                <a:solidFill>
                  <a:srgbClr val="000000"/>
                </a:solidFill>
                <a:latin typeface="CMSS10"/>
              </a:rPr>
              <a:t>Your main portal will be, as you already know, the unit's </a:t>
            </a:r>
            <a:r>
              <a:rPr lang="en-AU" sz="2400" dirty="0">
                <a:solidFill>
                  <a:srgbClr val="000000"/>
                </a:solidFill>
                <a:latin typeface="CMSSBX10"/>
              </a:rPr>
              <a:t>Moodle </a:t>
            </a:r>
            <a:r>
              <a:rPr lang="en-AU" sz="2400" dirty="0">
                <a:solidFill>
                  <a:srgbClr val="000000"/>
                </a:solidFill>
                <a:latin typeface="CMSS10"/>
              </a:rPr>
              <a:t>page: </a:t>
            </a:r>
            <a:r>
              <a:rPr lang="en-AU" sz="2400" dirty="0">
                <a:solidFill>
                  <a:srgbClr val="0000FF"/>
                </a:solidFill>
                <a:latin typeface="txtt"/>
                <a:hlinkClick r:id="rId2"/>
              </a:rPr>
              <a:t>http://moodle.vle.monash.edu/</a:t>
            </a:r>
            <a:endParaRPr lang="en-AU" sz="2400" dirty="0">
              <a:solidFill>
                <a:srgbClr val="0000FF"/>
              </a:solidFill>
              <a:latin typeface="txtt"/>
            </a:endParaRPr>
          </a:p>
          <a:p>
            <a:r>
              <a:rPr lang="en-AU" sz="2400" dirty="0">
                <a:solidFill>
                  <a:srgbClr val="000000"/>
                </a:solidFill>
                <a:latin typeface="CMSS10"/>
              </a:rPr>
              <a:t>Material available on Moodle will include:</a:t>
            </a:r>
          </a:p>
          <a:p>
            <a:pPr lvl="1"/>
            <a:r>
              <a:rPr lang="en-AU" sz="2400" dirty="0">
                <a:solidFill>
                  <a:srgbClr val="000000"/>
                </a:solidFill>
                <a:latin typeface="CMSS10"/>
              </a:rPr>
              <a:t>Lecture slides</a:t>
            </a:r>
          </a:p>
          <a:p>
            <a:pPr lvl="1"/>
            <a:r>
              <a:rPr lang="en-AU" sz="2400" dirty="0">
                <a:solidFill>
                  <a:srgbClr val="000000"/>
                </a:solidFill>
                <a:latin typeface="CMSS10"/>
              </a:rPr>
              <a:t>Lecture recordings</a:t>
            </a:r>
          </a:p>
          <a:p>
            <a:pPr lvl="1"/>
            <a:r>
              <a:rPr lang="en-AU" sz="2400" dirty="0">
                <a:solidFill>
                  <a:srgbClr val="7030A0"/>
                </a:solidFill>
                <a:latin typeface="CMSS10"/>
              </a:rPr>
              <a:t>Unit Notes</a:t>
            </a:r>
          </a:p>
          <a:p>
            <a:pPr lvl="1"/>
            <a:r>
              <a:rPr lang="en-AU" sz="2400" dirty="0">
                <a:solidFill>
                  <a:srgbClr val="000000"/>
                </a:solidFill>
                <a:latin typeface="CMSS10"/>
              </a:rPr>
              <a:t>Tutorial sheets</a:t>
            </a:r>
          </a:p>
          <a:p>
            <a:r>
              <a:rPr lang="en-AU" sz="2400" dirty="0">
                <a:solidFill>
                  <a:srgbClr val="800080"/>
                </a:solidFill>
                <a:latin typeface="txbtt"/>
              </a:rPr>
              <a:t>Remember(!) </a:t>
            </a:r>
            <a:r>
              <a:rPr lang="en-AU" sz="2400" dirty="0">
                <a:solidFill>
                  <a:srgbClr val="000000"/>
                </a:solidFill>
                <a:latin typeface="CMSS10"/>
              </a:rPr>
              <a:t>to keep following the forum posts</a:t>
            </a:r>
            <a:endParaRPr lang="en-AU" sz="2400" dirty="0">
              <a:solidFill>
                <a:srgbClr val="000000"/>
              </a:solidFill>
              <a:highlight>
                <a:srgbClr val="FFFFFF"/>
              </a:highlight>
              <a:latin typeface="Courier New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AF87BA2C-581E-4C56-8608-49FCE33AFA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945735"/>
            <a:ext cx="5362575" cy="6381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D629698B-9DCB-4BA2-B394-59A0075EF8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006" y="5712176"/>
            <a:ext cx="7648575" cy="33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348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1D83B9F-9C8A-4F40-8B0A-6D57C7A4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Course Structure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6E2FDF77-BC20-4074-B040-C2020C7BD1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FIT2004: Lec-1: Introduction and Proving Correctness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FF381809-12EB-443C-974B-8C5DA19E73CE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152400" y="1143000"/>
            <a:ext cx="8763000" cy="4956048"/>
          </a:xfrm>
        </p:spPr>
        <p:txBody>
          <a:bodyPr>
            <a:normAutofit lnSpcReduction="10000"/>
          </a:bodyPr>
          <a:lstStyle/>
          <a:p>
            <a:r>
              <a:rPr lang="en-AU" dirty="0"/>
              <a:t>Lecture 2hrs (</a:t>
            </a:r>
            <a:r>
              <a:rPr lang="en-AU" dirty="0" smtClean="0"/>
              <a:t>Thursday 14:00 </a:t>
            </a:r>
            <a:r>
              <a:rPr lang="en-AU" dirty="0"/>
              <a:t>to </a:t>
            </a:r>
            <a:r>
              <a:rPr lang="en-AU" dirty="0" smtClean="0"/>
              <a:t>16:00</a:t>
            </a:r>
            <a:r>
              <a:rPr lang="en-AU" dirty="0"/>
              <a:t>, </a:t>
            </a:r>
            <a:r>
              <a:rPr lang="en-AU" dirty="0" smtClean="0"/>
              <a:t>CL_21COL/E1)</a:t>
            </a:r>
            <a:endParaRPr lang="en-AU" dirty="0"/>
          </a:p>
          <a:p>
            <a:pPr lvl="1"/>
            <a:r>
              <a:rPr lang="en-AU" dirty="0"/>
              <a:t>Live Streaming!</a:t>
            </a:r>
          </a:p>
          <a:p>
            <a:pPr lvl="1"/>
            <a:r>
              <a:rPr lang="en-AU" dirty="0"/>
              <a:t>All classes start at :00 and finish at :50</a:t>
            </a:r>
          </a:p>
          <a:p>
            <a:r>
              <a:rPr lang="en-AU" dirty="0"/>
              <a:t>Tutorial 3hrs (see allocate+)</a:t>
            </a:r>
          </a:p>
          <a:p>
            <a:pPr lvl="1"/>
            <a:r>
              <a:rPr lang="en-AU" dirty="0"/>
              <a:t>No tutorial in week 01</a:t>
            </a:r>
          </a:p>
          <a:p>
            <a:pPr marL="45720" indent="0">
              <a:buNone/>
            </a:pPr>
            <a:endParaRPr lang="en-AU" sz="2000" dirty="0"/>
          </a:p>
          <a:p>
            <a:pPr marL="45720" indent="0">
              <a:buNone/>
            </a:pPr>
            <a:endParaRPr lang="en-AU" sz="2000" dirty="0"/>
          </a:p>
          <a:p>
            <a:pPr marL="45720" indent="0">
              <a:buNone/>
            </a:pPr>
            <a:endParaRPr lang="en-AU" sz="2000" dirty="0"/>
          </a:p>
          <a:p>
            <a:pPr marL="45720" indent="0">
              <a:buNone/>
            </a:pPr>
            <a:endParaRPr lang="en-AU" sz="2000" dirty="0"/>
          </a:p>
          <a:p>
            <a:pPr marL="45720" indent="0">
              <a:buNone/>
            </a:pPr>
            <a:endParaRPr lang="en-AU" sz="2000" dirty="0"/>
          </a:p>
          <a:p>
            <a:pPr marL="45720" indent="0">
              <a:buNone/>
            </a:pPr>
            <a:r>
              <a:rPr lang="en-AU" sz="2000" b="1" u="sng" dirty="0"/>
              <a:t>Bad timetable???</a:t>
            </a:r>
            <a:r>
              <a:rPr lang="en-AU" sz="2000" dirty="0"/>
              <a:t> I tried my best to move classes around but timetabling is beyond my control!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3321A712-2942-47F4-90CC-90E4DF99E3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600" y="2254377"/>
            <a:ext cx="2481072" cy="2481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194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448" y="152400"/>
            <a:ext cx="8836152" cy="758952"/>
          </a:xfrm>
        </p:spPr>
        <p:txBody>
          <a:bodyPr>
            <a:noAutofit/>
          </a:bodyPr>
          <a:lstStyle/>
          <a:p>
            <a:r>
              <a:rPr lang="en-AU" sz="2800" dirty="0">
                <a:latin typeface="Arial Black" panose="020B0A04020102020204" pitchFamily="34" charset="0"/>
              </a:rPr>
              <a:t>MARS: Monash Audience Response System</a:t>
            </a:r>
            <a:endParaRPr lang="en-AU" sz="2800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4800" y="6410848"/>
            <a:ext cx="4572000" cy="365760"/>
          </a:xfrm>
        </p:spPr>
        <p:txBody>
          <a:bodyPr/>
          <a:lstStyle/>
          <a:p>
            <a:r>
              <a:rPr lang="en-AU"/>
              <a:t>FIT2004: Lec-1: Introduction and Proving Correctness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xfrm>
            <a:off x="301752" y="1066800"/>
            <a:ext cx="8503920" cy="3276600"/>
          </a:xfrm>
        </p:spPr>
        <p:txBody>
          <a:bodyPr>
            <a:noAutofit/>
          </a:bodyPr>
          <a:lstStyle/>
          <a:p>
            <a:pPr marL="812800" lvl="0" indent="-381000">
              <a:lnSpc>
                <a:spcPct val="142857"/>
              </a:lnSpc>
              <a:spcBef>
                <a:spcPts val="0"/>
              </a:spcBef>
              <a:spcAft>
                <a:spcPts val="800"/>
              </a:spcAft>
              <a:buClr>
                <a:srgbClr val="333333"/>
              </a:buClr>
              <a:buSzPct val="100000"/>
              <a:buFont typeface="Arial"/>
              <a:buAutoNum type="arabicPeriod"/>
            </a:pPr>
            <a:r>
              <a:rPr lang="en-US" sz="2400" kern="0" dirty="0">
                <a:solidFill>
                  <a:srgbClr val="333333"/>
                </a:solidFill>
                <a:highlight>
                  <a:srgbClr val="FFFFFF"/>
                </a:highlight>
                <a:ea typeface="Arial"/>
                <a:cs typeface="Arial"/>
                <a:sym typeface="Arial"/>
              </a:rPr>
              <a:t>Visit http://mars.mu on your internet enabled device</a:t>
            </a:r>
          </a:p>
          <a:p>
            <a:pPr marL="812800" lvl="0" indent="-381000">
              <a:lnSpc>
                <a:spcPct val="142857"/>
              </a:lnSpc>
              <a:spcBef>
                <a:spcPts val="0"/>
              </a:spcBef>
              <a:spcAft>
                <a:spcPts val="800"/>
              </a:spcAft>
              <a:buClr>
                <a:srgbClr val="333333"/>
              </a:buClr>
              <a:buSzPct val="100000"/>
              <a:buFont typeface="Arial"/>
              <a:buAutoNum type="arabicPeriod"/>
            </a:pPr>
            <a:r>
              <a:rPr lang="en-US" sz="2400" kern="0" dirty="0">
                <a:solidFill>
                  <a:srgbClr val="333333"/>
                </a:solidFill>
                <a:highlight>
                  <a:srgbClr val="FFFFFF"/>
                </a:highlight>
                <a:ea typeface="Arial"/>
                <a:cs typeface="Arial"/>
                <a:sym typeface="Arial"/>
              </a:rPr>
              <a:t>Log in using your </a:t>
            </a:r>
            <a:r>
              <a:rPr lang="en-US" sz="2400" kern="0" dirty="0" err="1">
                <a:solidFill>
                  <a:srgbClr val="333333"/>
                </a:solidFill>
                <a:highlight>
                  <a:srgbClr val="FFFFFF"/>
                </a:highlight>
                <a:ea typeface="Arial"/>
                <a:cs typeface="Arial"/>
                <a:sym typeface="Arial"/>
              </a:rPr>
              <a:t>Authcate</a:t>
            </a:r>
            <a:r>
              <a:rPr lang="en-US" sz="2400" kern="0" dirty="0">
                <a:solidFill>
                  <a:srgbClr val="333333"/>
                </a:solidFill>
                <a:highlight>
                  <a:srgbClr val="FFFFFF"/>
                </a:highlight>
                <a:ea typeface="Arial"/>
                <a:cs typeface="Arial"/>
                <a:sym typeface="Arial"/>
              </a:rPr>
              <a:t> details (not required if you’re already logged in to Monash)</a:t>
            </a:r>
          </a:p>
          <a:p>
            <a:pPr marL="812800" lvl="0" indent="-381000">
              <a:lnSpc>
                <a:spcPct val="142857"/>
              </a:lnSpc>
              <a:spcBef>
                <a:spcPts val="0"/>
              </a:spcBef>
              <a:spcAft>
                <a:spcPts val="800"/>
              </a:spcAft>
              <a:buClr>
                <a:srgbClr val="333333"/>
              </a:buClr>
              <a:buSzPct val="100000"/>
              <a:buFont typeface="Arial"/>
              <a:buAutoNum type="arabicPeriod"/>
            </a:pPr>
            <a:r>
              <a:rPr lang="en-US" sz="2400" kern="0" dirty="0">
                <a:solidFill>
                  <a:srgbClr val="333333"/>
                </a:solidFill>
                <a:highlight>
                  <a:srgbClr val="FFFFFF"/>
                </a:highlight>
                <a:ea typeface="Arial"/>
                <a:cs typeface="Arial"/>
                <a:sym typeface="Arial"/>
              </a:rPr>
              <a:t>Touch the + symbol</a:t>
            </a:r>
          </a:p>
          <a:p>
            <a:pPr marL="812800" lvl="0" indent="-381000">
              <a:lnSpc>
                <a:spcPct val="142857"/>
              </a:lnSpc>
              <a:spcBef>
                <a:spcPts val="0"/>
              </a:spcBef>
              <a:spcAft>
                <a:spcPts val="800"/>
              </a:spcAft>
              <a:buClr>
                <a:srgbClr val="333333"/>
              </a:buClr>
              <a:buSzPct val="100000"/>
              <a:buFont typeface="Arial"/>
              <a:buAutoNum type="arabicPeriod"/>
            </a:pPr>
            <a:r>
              <a:rPr lang="en-US" sz="2400" kern="0" dirty="0">
                <a:solidFill>
                  <a:srgbClr val="333333"/>
                </a:solidFill>
                <a:highlight>
                  <a:srgbClr val="FFFFFF"/>
                </a:highlight>
                <a:ea typeface="Arial"/>
                <a:cs typeface="Arial"/>
                <a:sym typeface="Arial"/>
              </a:rPr>
              <a:t>Enter the code for your unit:  </a:t>
            </a:r>
            <a:r>
              <a:rPr lang="en-GB" dirty="0">
                <a:solidFill>
                  <a:srgbClr val="7030A0"/>
                </a:solidFill>
              </a:rPr>
              <a:t>58W65J</a:t>
            </a:r>
            <a:endParaRPr lang="en-AU" sz="2400" kern="0" dirty="0">
              <a:solidFill>
                <a:srgbClr val="7030A0"/>
              </a:solidFill>
              <a:latin typeface="Calibri"/>
              <a:sym typeface="Calibri"/>
            </a:endParaRPr>
          </a:p>
          <a:p>
            <a:pPr marL="812800" lvl="0" indent="-381000">
              <a:lnSpc>
                <a:spcPct val="142857"/>
              </a:lnSpc>
              <a:spcBef>
                <a:spcPts val="0"/>
              </a:spcBef>
              <a:spcAft>
                <a:spcPts val="800"/>
              </a:spcAft>
              <a:buClr>
                <a:srgbClr val="333333"/>
              </a:buClr>
              <a:buSzPct val="100000"/>
              <a:buFont typeface="Arial"/>
              <a:buAutoNum type="arabicPeriod"/>
            </a:pPr>
            <a:r>
              <a:rPr lang="en-US" sz="2400" kern="0" dirty="0">
                <a:solidFill>
                  <a:srgbClr val="333333"/>
                </a:solidFill>
                <a:highlight>
                  <a:srgbClr val="FFFFFF"/>
                </a:highlight>
                <a:ea typeface="Arial"/>
                <a:cs typeface="Arial"/>
                <a:sym typeface="Arial"/>
              </a:rPr>
              <a:t>Answer questions when they pop up</a:t>
            </a:r>
            <a:endParaRPr lang="en-AU" sz="2000" dirty="0">
              <a:solidFill>
                <a:srgbClr val="000000"/>
              </a:solidFill>
              <a:latin typeface="CMSS10"/>
            </a:endParaRPr>
          </a:p>
        </p:txBody>
      </p:sp>
    </p:spTree>
    <p:extLst>
      <p:ext uri="{BB962C8B-B14F-4D97-AF65-F5344CB8AC3E}">
        <p14:creationId xmlns:p14="http://schemas.microsoft.com/office/powerpoint/2010/main" val="3374172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448" y="152400"/>
            <a:ext cx="8836152" cy="758952"/>
          </a:xfrm>
        </p:spPr>
        <p:txBody>
          <a:bodyPr>
            <a:noAutofit/>
          </a:bodyPr>
          <a:lstStyle/>
          <a:p>
            <a:r>
              <a:rPr lang="en-AU" sz="2800" dirty="0">
                <a:latin typeface="Arial Black" panose="020B0A04020102020204" pitchFamily="34" charset="0"/>
              </a:rPr>
              <a:t>MARS: Multiple Choice Questions</a:t>
            </a:r>
            <a:endParaRPr lang="en-AU" sz="2800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4800" y="6410848"/>
            <a:ext cx="4572000" cy="365760"/>
          </a:xfrm>
        </p:spPr>
        <p:txBody>
          <a:bodyPr/>
          <a:lstStyle/>
          <a:p>
            <a:r>
              <a:rPr lang="en-AU"/>
              <a:t>FIT2004: Lec-1: Introduction and Proving Correctness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xfrm>
            <a:off x="0" y="974781"/>
            <a:ext cx="8503920" cy="3276600"/>
          </a:xfrm>
        </p:spPr>
        <p:txBody>
          <a:bodyPr>
            <a:noAutofit/>
          </a:bodyPr>
          <a:lstStyle/>
          <a:p>
            <a:pPr marL="431800" lvl="0" indent="0">
              <a:lnSpc>
                <a:spcPct val="142857"/>
              </a:lnSpc>
              <a:spcBef>
                <a:spcPts val="0"/>
              </a:spcBef>
              <a:spcAft>
                <a:spcPts val="800"/>
              </a:spcAft>
              <a:buClr>
                <a:srgbClr val="333333"/>
              </a:buClr>
              <a:buSzPct val="100000"/>
              <a:buNone/>
            </a:pPr>
            <a:r>
              <a:rPr lang="en-US" sz="2400" kern="0" dirty="0">
                <a:solidFill>
                  <a:srgbClr val="333333"/>
                </a:solidFill>
                <a:highlight>
                  <a:srgbClr val="FFFFFF"/>
                </a:highlight>
                <a:ea typeface="Arial"/>
                <a:cs typeface="Arial"/>
                <a:sym typeface="Arial"/>
              </a:rPr>
              <a:t>When did you take FIT1045? </a:t>
            </a:r>
          </a:p>
          <a:p>
            <a:pPr marL="889000" lvl="0" indent="-457200">
              <a:spcBef>
                <a:spcPts val="0"/>
              </a:spcBef>
              <a:spcAft>
                <a:spcPts val="800"/>
              </a:spcAft>
              <a:buClr>
                <a:srgbClr val="333333"/>
              </a:buClr>
              <a:buSzPct val="100000"/>
              <a:buFont typeface="+mj-lt"/>
              <a:buAutoNum type="alphaUcPeriod"/>
            </a:pPr>
            <a:r>
              <a:rPr lang="en-US" sz="2400" kern="0" dirty="0">
                <a:solidFill>
                  <a:srgbClr val="333333"/>
                </a:solidFill>
                <a:highlight>
                  <a:srgbClr val="FFFFFF"/>
                </a:highlight>
                <a:ea typeface="Arial"/>
                <a:cs typeface="Arial"/>
                <a:sym typeface="Arial"/>
              </a:rPr>
              <a:t>S1, 2016</a:t>
            </a:r>
          </a:p>
          <a:p>
            <a:pPr marL="889000" lvl="0" indent="-457200">
              <a:spcBef>
                <a:spcPts val="0"/>
              </a:spcBef>
              <a:spcAft>
                <a:spcPts val="800"/>
              </a:spcAft>
              <a:buClr>
                <a:srgbClr val="333333"/>
              </a:buClr>
              <a:buSzPct val="100000"/>
              <a:buFont typeface="+mj-lt"/>
              <a:buAutoNum type="alphaUcPeriod"/>
            </a:pPr>
            <a:r>
              <a:rPr lang="en-US" sz="2400" kern="0" dirty="0">
                <a:solidFill>
                  <a:srgbClr val="333333"/>
                </a:solidFill>
                <a:highlight>
                  <a:srgbClr val="FFFFFF"/>
                </a:highlight>
                <a:ea typeface="Arial"/>
                <a:cs typeface="Arial"/>
                <a:sym typeface="Arial"/>
              </a:rPr>
              <a:t>S2, 2016</a:t>
            </a:r>
          </a:p>
          <a:p>
            <a:pPr marL="889000" lvl="0" indent="-457200">
              <a:spcBef>
                <a:spcPts val="0"/>
              </a:spcBef>
              <a:spcAft>
                <a:spcPts val="800"/>
              </a:spcAft>
              <a:buClr>
                <a:srgbClr val="333333"/>
              </a:buClr>
              <a:buSzPct val="100000"/>
              <a:buFont typeface="+mj-lt"/>
              <a:buAutoNum type="alphaUcPeriod"/>
            </a:pPr>
            <a:r>
              <a:rPr lang="en-US" sz="2400" kern="0" dirty="0">
                <a:solidFill>
                  <a:srgbClr val="333333"/>
                </a:solidFill>
                <a:highlight>
                  <a:srgbClr val="FFFFFF"/>
                </a:highlight>
                <a:ea typeface="Arial"/>
                <a:cs typeface="Arial"/>
                <a:sym typeface="Arial"/>
              </a:rPr>
              <a:t>S1, 2017</a:t>
            </a:r>
          </a:p>
          <a:p>
            <a:pPr marL="889000" lvl="0" indent="-457200">
              <a:spcBef>
                <a:spcPts val="0"/>
              </a:spcBef>
              <a:spcAft>
                <a:spcPts val="800"/>
              </a:spcAft>
              <a:buClr>
                <a:srgbClr val="333333"/>
              </a:buClr>
              <a:buSzPct val="100000"/>
              <a:buFont typeface="+mj-lt"/>
              <a:buAutoNum type="alphaUcPeriod"/>
            </a:pPr>
            <a:r>
              <a:rPr lang="en-US" sz="2400" kern="0" dirty="0">
                <a:solidFill>
                  <a:srgbClr val="333333"/>
                </a:solidFill>
                <a:highlight>
                  <a:srgbClr val="FFFFFF"/>
                </a:highlight>
                <a:ea typeface="Arial"/>
                <a:cs typeface="Arial"/>
                <a:sym typeface="Arial"/>
              </a:rPr>
              <a:t>S2, 2017</a:t>
            </a:r>
          </a:p>
          <a:p>
            <a:pPr marL="889000" lvl="0" indent="-457200">
              <a:spcBef>
                <a:spcPts val="0"/>
              </a:spcBef>
              <a:spcAft>
                <a:spcPts val="800"/>
              </a:spcAft>
              <a:buClr>
                <a:srgbClr val="333333"/>
              </a:buClr>
              <a:buSzPct val="100000"/>
              <a:buFont typeface="+mj-lt"/>
              <a:buAutoNum type="alphaUcPeriod"/>
            </a:pPr>
            <a:r>
              <a:rPr lang="en-US" sz="2400" kern="0" dirty="0">
                <a:solidFill>
                  <a:srgbClr val="333333"/>
                </a:solidFill>
                <a:highlight>
                  <a:srgbClr val="FFFFFF"/>
                </a:highlight>
                <a:ea typeface="Arial"/>
                <a:cs typeface="Arial"/>
                <a:sym typeface="Arial"/>
              </a:rPr>
              <a:t>S1, 2018</a:t>
            </a:r>
          </a:p>
          <a:p>
            <a:pPr marL="889000" lvl="0" indent="-457200">
              <a:spcBef>
                <a:spcPts val="0"/>
              </a:spcBef>
              <a:spcAft>
                <a:spcPts val="800"/>
              </a:spcAft>
              <a:buClr>
                <a:srgbClr val="333333"/>
              </a:buClr>
              <a:buSzPct val="100000"/>
              <a:buFont typeface="+mj-lt"/>
              <a:buAutoNum type="alphaUcPeriod"/>
            </a:pPr>
            <a:r>
              <a:rPr lang="en-US" sz="2400" kern="0" dirty="0">
                <a:solidFill>
                  <a:srgbClr val="333333"/>
                </a:solidFill>
                <a:highlight>
                  <a:srgbClr val="FFFFFF"/>
                </a:highlight>
                <a:ea typeface="Arial"/>
                <a:cs typeface="Arial"/>
                <a:sym typeface="Arial"/>
              </a:rPr>
              <a:t>I didn’t do FIT1045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67E3953C-4F17-45F0-86F6-001068B628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800" y="4038600"/>
            <a:ext cx="4161836" cy="1933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2077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448" y="152400"/>
            <a:ext cx="8836152" cy="758952"/>
          </a:xfrm>
        </p:spPr>
        <p:txBody>
          <a:bodyPr>
            <a:noAutofit/>
          </a:bodyPr>
          <a:lstStyle/>
          <a:p>
            <a:r>
              <a:rPr lang="en-AU" sz="2800" dirty="0">
                <a:latin typeface="Arial Black" panose="020B0A04020102020204" pitchFamily="34" charset="0"/>
              </a:rPr>
              <a:t>MARS: Text-based questions</a:t>
            </a:r>
            <a:endParaRPr lang="en-AU" sz="2800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4800" y="6410848"/>
            <a:ext cx="4572000" cy="365760"/>
          </a:xfrm>
        </p:spPr>
        <p:txBody>
          <a:bodyPr/>
          <a:lstStyle/>
          <a:p>
            <a:r>
              <a:rPr lang="en-AU"/>
              <a:t>FIT2004: Lec-1: Introduction and Proving Correctness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xfrm>
            <a:off x="301752" y="1066800"/>
            <a:ext cx="8503920" cy="3276600"/>
          </a:xfrm>
        </p:spPr>
        <p:txBody>
          <a:bodyPr>
            <a:noAutofit/>
          </a:bodyPr>
          <a:lstStyle/>
          <a:p>
            <a:pPr marL="431800" lvl="0" indent="0">
              <a:lnSpc>
                <a:spcPct val="142857"/>
              </a:lnSpc>
              <a:spcBef>
                <a:spcPts val="0"/>
              </a:spcBef>
              <a:spcAft>
                <a:spcPts val="800"/>
              </a:spcAft>
              <a:buClr>
                <a:srgbClr val="333333"/>
              </a:buClr>
              <a:buSzPct val="100000"/>
              <a:buNone/>
            </a:pPr>
            <a:r>
              <a:rPr lang="en-US" sz="2400" kern="0" dirty="0">
                <a:solidFill>
                  <a:srgbClr val="333333"/>
                </a:solidFill>
                <a:highlight>
                  <a:srgbClr val="FFFFFF"/>
                </a:highlight>
                <a:ea typeface="Arial"/>
                <a:cs typeface="Arial"/>
                <a:sym typeface="Arial"/>
              </a:rPr>
              <a:t>Where do you live? (write the name of the suburb</a:t>
            </a:r>
            <a:r>
              <a:rPr lang="en-US" sz="2400" kern="0" dirty="0" smtClean="0">
                <a:solidFill>
                  <a:srgbClr val="333333"/>
                </a:solidFill>
                <a:highlight>
                  <a:srgbClr val="FFFFFF"/>
                </a:highlight>
                <a:ea typeface="Arial"/>
                <a:cs typeface="Arial"/>
                <a:sym typeface="Arial"/>
              </a:rPr>
              <a:t>)</a:t>
            </a:r>
          </a:p>
          <a:p>
            <a:pPr marL="889000" lvl="0" indent="-457200">
              <a:lnSpc>
                <a:spcPct val="142857"/>
              </a:lnSpc>
              <a:spcBef>
                <a:spcPts val="0"/>
              </a:spcBef>
              <a:spcAft>
                <a:spcPts val="800"/>
              </a:spcAft>
              <a:buClr>
                <a:srgbClr val="333333"/>
              </a:buClr>
              <a:buSzPct val="100000"/>
              <a:buAutoNum type="arabicPeriod"/>
            </a:pPr>
            <a:r>
              <a:rPr lang="en-US" sz="2400" kern="0" dirty="0" smtClean="0">
                <a:solidFill>
                  <a:srgbClr val="333333"/>
                </a:solidFill>
                <a:highlight>
                  <a:srgbClr val="FFFFFF"/>
                </a:highlight>
                <a:ea typeface="Arial"/>
                <a:cs typeface="Arial"/>
                <a:sym typeface="Arial"/>
              </a:rPr>
              <a:t>Visit </a:t>
            </a:r>
            <a:r>
              <a:rPr lang="en-US" sz="2400" kern="0" dirty="0" smtClean="0">
                <a:solidFill>
                  <a:srgbClr val="333333"/>
                </a:solidFill>
                <a:highlight>
                  <a:srgbClr val="FFFFFF"/>
                </a:highlight>
                <a:ea typeface="Arial"/>
                <a:cs typeface="Arial"/>
                <a:sym typeface="Arial"/>
                <a:hlinkClick r:id="rId2"/>
              </a:rPr>
              <a:t>http://mars.mu</a:t>
            </a:r>
            <a:r>
              <a:rPr lang="en-US" sz="2400" kern="0" dirty="0" smtClean="0">
                <a:solidFill>
                  <a:srgbClr val="333333"/>
                </a:solidFill>
                <a:highlight>
                  <a:srgbClr val="FFFFFF"/>
                </a:highlight>
                <a:ea typeface="Arial"/>
                <a:cs typeface="Arial"/>
                <a:sym typeface="Arial"/>
              </a:rPr>
              <a:t> on your internet enabled device</a:t>
            </a:r>
          </a:p>
          <a:p>
            <a:pPr marL="889000" lvl="0" indent="-457200">
              <a:lnSpc>
                <a:spcPct val="142857"/>
              </a:lnSpc>
              <a:spcBef>
                <a:spcPts val="0"/>
              </a:spcBef>
              <a:spcAft>
                <a:spcPts val="800"/>
              </a:spcAft>
              <a:buClr>
                <a:srgbClr val="333333"/>
              </a:buClr>
              <a:buSzPct val="100000"/>
              <a:buAutoNum type="arabicPeriod"/>
            </a:pPr>
            <a:r>
              <a:rPr lang="en-US" sz="2400" kern="0" dirty="0" smtClean="0">
                <a:solidFill>
                  <a:srgbClr val="333333"/>
                </a:solidFill>
                <a:highlight>
                  <a:srgbClr val="FFFFFF"/>
                </a:highlight>
                <a:ea typeface="Arial"/>
                <a:cs typeface="Arial"/>
                <a:sym typeface="Arial"/>
              </a:rPr>
              <a:t>Log in using your </a:t>
            </a:r>
            <a:r>
              <a:rPr lang="en-US" sz="2400" kern="0" dirty="0" err="1" smtClean="0">
                <a:solidFill>
                  <a:srgbClr val="333333"/>
                </a:solidFill>
                <a:highlight>
                  <a:srgbClr val="FFFFFF"/>
                </a:highlight>
                <a:ea typeface="Arial"/>
                <a:cs typeface="Arial"/>
                <a:sym typeface="Arial"/>
              </a:rPr>
              <a:t>authcate</a:t>
            </a:r>
            <a:r>
              <a:rPr lang="en-US" sz="2400" kern="0" dirty="0" smtClean="0">
                <a:solidFill>
                  <a:srgbClr val="333333"/>
                </a:solidFill>
                <a:highlight>
                  <a:srgbClr val="FFFFFF"/>
                </a:highlight>
                <a:ea typeface="Arial"/>
                <a:cs typeface="Arial"/>
                <a:sym typeface="Arial"/>
              </a:rPr>
              <a:t> details</a:t>
            </a:r>
          </a:p>
          <a:p>
            <a:pPr marL="889000" lvl="0" indent="-457200">
              <a:lnSpc>
                <a:spcPct val="142857"/>
              </a:lnSpc>
              <a:spcBef>
                <a:spcPts val="0"/>
              </a:spcBef>
              <a:spcAft>
                <a:spcPts val="800"/>
              </a:spcAft>
              <a:buClr>
                <a:srgbClr val="333333"/>
              </a:buClr>
              <a:buSzPct val="100000"/>
              <a:buAutoNum type="arabicPeriod"/>
            </a:pPr>
            <a:r>
              <a:rPr lang="en-US" sz="2400" kern="0" dirty="0" smtClean="0">
                <a:solidFill>
                  <a:srgbClr val="333333"/>
                </a:solidFill>
                <a:highlight>
                  <a:srgbClr val="FFFFFF"/>
                </a:highlight>
                <a:ea typeface="Arial"/>
                <a:cs typeface="Arial"/>
                <a:sym typeface="Arial"/>
              </a:rPr>
              <a:t>Touch the + symbol</a:t>
            </a:r>
          </a:p>
          <a:p>
            <a:pPr marL="889000" lvl="0" indent="-457200">
              <a:lnSpc>
                <a:spcPct val="142857"/>
              </a:lnSpc>
              <a:spcBef>
                <a:spcPts val="0"/>
              </a:spcBef>
              <a:spcAft>
                <a:spcPts val="800"/>
              </a:spcAft>
              <a:buClr>
                <a:srgbClr val="333333"/>
              </a:buClr>
              <a:buSzPct val="100000"/>
              <a:buAutoNum type="arabicPeriod"/>
            </a:pPr>
            <a:r>
              <a:rPr lang="en-US" sz="2400" kern="0" dirty="0" smtClean="0">
                <a:solidFill>
                  <a:srgbClr val="333333"/>
                </a:solidFill>
                <a:highlight>
                  <a:srgbClr val="FFFFFF"/>
                </a:highlight>
                <a:ea typeface="Arial"/>
                <a:cs typeface="Arial"/>
                <a:sym typeface="Arial"/>
              </a:rPr>
              <a:t>Enter the code for your unit: </a:t>
            </a:r>
            <a:r>
              <a:rPr lang="en-US" sz="2400" b="1" kern="0" dirty="0" smtClean="0">
                <a:solidFill>
                  <a:srgbClr val="7030A0"/>
                </a:solidFill>
                <a:highlight>
                  <a:srgbClr val="FFFFFF"/>
                </a:highlight>
                <a:ea typeface="Arial"/>
                <a:cs typeface="Arial"/>
                <a:sym typeface="Arial"/>
              </a:rPr>
              <a:t>58W65J</a:t>
            </a:r>
            <a:endParaRPr lang="en-US" sz="2400" b="1" kern="0" dirty="0" smtClean="0">
              <a:highlight>
                <a:srgbClr val="FFFFFF"/>
              </a:highlight>
              <a:ea typeface="Arial"/>
              <a:cs typeface="Arial"/>
              <a:sym typeface="Arial"/>
            </a:endParaRPr>
          </a:p>
          <a:p>
            <a:pPr marL="889000" lvl="0" indent="-457200">
              <a:lnSpc>
                <a:spcPct val="142857"/>
              </a:lnSpc>
              <a:spcBef>
                <a:spcPts val="0"/>
              </a:spcBef>
              <a:spcAft>
                <a:spcPts val="800"/>
              </a:spcAft>
              <a:buClr>
                <a:srgbClr val="333333"/>
              </a:buClr>
              <a:buSzPct val="100000"/>
              <a:buAutoNum type="arabicPeriod"/>
            </a:pPr>
            <a:r>
              <a:rPr lang="en-US" sz="2400" kern="0" dirty="0" smtClean="0">
                <a:highlight>
                  <a:srgbClr val="FFFFFF"/>
                </a:highlight>
                <a:ea typeface="Arial"/>
                <a:cs typeface="Arial"/>
                <a:sym typeface="Arial"/>
              </a:rPr>
              <a:t>Answer questions when they pop up</a:t>
            </a:r>
            <a:endParaRPr lang="en-US" sz="2400" kern="0" dirty="0">
              <a:highlight>
                <a:srgbClr val="FFFFFF"/>
              </a:highlight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230494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A481F7D-4E12-48AF-841F-4EBCB9BD0B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Asking Questions During Lectures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FF86D9D2-7BE7-48BE-8181-F676C224C7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FIT2004: Lec-1: Introduction and Proving Correctness</a:t>
            </a:r>
            <a:endParaRPr lang="en-US"/>
          </a:p>
        </p:txBody>
      </p:sp>
      <p:sp>
        <p:nvSpPr>
          <p:cNvPr id="5" name="Shape 237">
            <a:extLst>
              <a:ext uri="{FF2B5EF4-FFF2-40B4-BE49-F238E27FC236}">
                <a16:creationId xmlns:a16="http://schemas.microsoft.com/office/drawing/2014/main" xmlns="" id="{A1161622-9A2E-4B60-88C3-6FC06E6EBC27}"/>
              </a:ext>
            </a:extLst>
          </p:cNvPr>
          <p:cNvSpPr txBox="1">
            <a:spLocks noGrp="1"/>
          </p:cNvSpPr>
          <p:nvPr>
            <p:ph sz="quarter" idx="1"/>
          </p:nvPr>
        </p:nvSpPr>
        <p:spPr>
          <a:xfrm>
            <a:off x="301752" y="1219200"/>
            <a:ext cx="8503920" cy="4879848"/>
          </a:xfrm>
          <a:prstGeom prst="rect">
            <a:avLst/>
          </a:prstGeom>
          <a:noFill/>
          <a:ln>
            <a:noFill/>
          </a:ln>
        </p:spPr>
        <p:txBody>
          <a:bodyPr lIns="130027" tIns="64996" rIns="130027" bIns="64996" anchor="t" anchorCtr="0">
            <a:noAutofit/>
          </a:bodyPr>
          <a:lstStyle/>
          <a:p>
            <a:pPr>
              <a:spcBef>
                <a:spcPts val="0"/>
              </a:spcBef>
              <a:buSzPct val="25000"/>
              <a:buFont typeface="Wingdings" panose="05000000000000000000" pitchFamily="2" charset="2"/>
              <a:buChar char="q"/>
            </a:pPr>
            <a:r>
              <a:rPr lang="en-US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Traditional way (preferred)</a:t>
            </a:r>
          </a:p>
          <a:p>
            <a:pPr marL="800076" lvl="1" indent="-342900">
              <a:spcBef>
                <a:spcPts val="0"/>
              </a:spcBef>
              <a:buSzPct val="25000"/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Say it!</a:t>
            </a:r>
          </a:p>
          <a:p>
            <a:pPr>
              <a:spcBef>
                <a:spcPts val="0"/>
              </a:spcBef>
              <a:buSzPct val="25000"/>
              <a:buFont typeface="Wingdings" panose="05000000000000000000" pitchFamily="2" charset="2"/>
              <a:buChar char="q"/>
            </a:pPr>
            <a:r>
              <a:rPr lang="en-US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Ask online</a:t>
            </a:r>
          </a:p>
          <a:p>
            <a:pPr marL="800076" lvl="1" indent="-342900">
              <a:spcBef>
                <a:spcPts val="0"/>
              </a:spcBef>
              <a:buSzPct val="25000"/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Go to a link that I will show on slides</a:t>
            </a:r>
          </a:p>
          <a:p>
            <a:pPr marL="800076" lvl="1" indent="-342900">
              <a:spcBef>
                <a:spcPts val="0"/>
              </a:spcBef>
              <a:buSzPct val="25000"/>
              <a:buFont typeface="Wingdings" panose="05000000000000000000" pitchFamily="2" charset="2"/>
              <a:buChar char="q"/>
            </a:pPr>
            <a:r>
              <a:rPr lang="en-AU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Write your questions</a:t>
            </a:r>
          </a:p>
          <a:p>
            <a:pPr marL="1257254" lvl="2" indent="-342900">
              <a:spcBef>
                <a:spcPts val="0"/>
              </a:spcBef>
              <a:buSzPct val="25000"/>
              <a:buFont typeface="Wingdings" panose="05000000000000000000" pitchFamily="2" charset="2"/>
              <a:buChar char="q"/>
            </a:pPr>
            <a:r>
              <a:rPr lang="en-AU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Explain your question clearly</a:t>
            </a:r>
          </a:p>
          <a:p>
            <a:pPr marL="800076" lvl="1" indent="-342900">
              <a:spcBef>
                <a:spcPts val="0"/>
              </a:spcBef>
              <a:buSzPct val="25000"/>
              <a:buFont typeface="Wingdings" panose="05000000000000000000" pitchFamily="2" charset="2"/>
              <a:buChar char="q"/>
            </a:pPr>
            <a:r>
              <a:rPr lang="en-AU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And/or upvote/downvote already posted questions</a:t>
            </a:r>
          </a:p>
          <a:p>
            <a:pPr marL="800076" lvl="1" indent="-342900">
              <a:spcBef>
                <a:spcPts val="0"/>
              </a:spcBef>
              <a:buSzPct val="25000"/>
              <a:buFont typeface="Wingdings" panose="05000000000000000000" pitchFamily="2" charset="2"/>
              <a:buChar char="q"/>
            </a:pPr>
            <a:r>
              <a:rPr lang="en-AU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You can post question anonymously</a:t>
            </a:r>
          </a:p>
          <a:p>
            <a:pPr marL="800076" lvl="1" indent="-342900">
              <a:spcBef>
                <a:spcPts val="0"/>
              </a:spcBef>
              <a:buSzPct val="25000"/>
              <a:buFont typeface="Wingdings" panose="05000000000000000000" pitchFamily="2" charset="2"/>
              <a:buChar char="q"/>
            </a:pPr>
            <a:r>
              <a:rPr lang="en-AU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 not misuse the system: We can look at the logs to identify users if required</a:t>
            </a:r>
          </a:p>
          <a:p>
            <a:pPr marL="457176" lvl="1" indent="0">
              <a:spcBef>
                <a:spcPts val="0"/>
              </a:spcBef>
              <a:buSzPct val="25000"/>
              <a:buNone/>
            </a:pPr>
            <a:endParaRPr lang="en-US"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3A95FC6E-D652-4D1C-A537-C99EC3B7F9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0" y="1255426"/>
            <a:ext cx="2698749" cy="2024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971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>
                <a:solidFill>
                  <a:srgbClr val="00B0F0"/>
                </a:solidFill>
              </a:rPr>
              <a:t>FIT2004: Algorithms and Data Structures</a:t>
            </a:r>
          </a:p>
        </p:txBody>
      </p:sp>
      <p:sp>
        <p:nvSpPr>
          <p:cNvPr id="8" name="Title 4"/>
          <p:cNvSpPr txBox="1">
            <a:spLocks/>
          </p:cNvSpPr>
          <p:nvPr/>
        </p:nvSpPr>
        <p:spPr>
          <a:xfrm>
            <a:off x="685800" y="2743200"/>
            <a:ext cx="7772400" cy="1752600"/>
          </a:xfrm>
          <a:prstGeom prst="rect">
            <a:avLst/>
          </a:prstGeom>
        </p:spPr>
        <p:txBody>
          <a:bodyPr vert="horz" anchor="b">
            <a:normAutofit/>
          </a:bodyPr>
          <a:lstStyle>
            <a:lvl1pPr algn="ctr" rtl="0" eaLnBrk="1" latinLnBrk="0" hangingPunct="1">
              <a:spcBef>
                <a:spcPct val="0"/>
              </a:spcBef>
              <a:buNone/>
              <a:defRPr kumimoji="0" sz="42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>
                <a:solidFill>
                  <a:schemeClr val="tx2">
                    <a:lumMod val="75000"/>
                  </a:schemeClr>
                </a:solidFill>
              </a:rPr>
              <a:t>Week 1: Introduction,  and Proof of Correctness</a:t>
            </a:r>
          </a:p>
        </p:txBody>
      </p:sp>
      <p:sp>
        <p:nvSpPr>
          <p:cNvPr id="7" name="Subtitle 5">
            <a:extLst>
              <a:ext uri="{FF2B5EF4-FFF2-40B4-BE49-F238E27FC236}">
                <a16:creationId xmlns:a16="http://schemas.microsoft.com/office/drawing/2014/main" xmlns="" id="{51FC13C6-DEAF-4948-9474-D4A027543ECD}"/>
              </a:ext>
            </a:extLst>
          </p:cNvPr>
          <p:cNvSpPr txBox="1">
            <a:spLocks/>
          </p:cNvSpPr>
          <p:nvPr/>
        </p:nvSpPr>
        <p:spPr>
          <a:xfrm>
            <a:off x="228600" y="5562600"/>
            <a:ext cx="8686800" cy="11430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 algn="ctr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None/>
              <a:defRPr kumimoji="0" sz="1600" b="1" kern="1200" cap="all" spc="25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"/>
              <a:buNone/>
              <a:defRPr kumimoji="0"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1" latinLnBrk="0" hangingPunct="1">
              <a:spcBef>
                <a:spcPct val="20000"/>
              </a:spcBef>
              <a:buClr>
                <a:schemeClr val="accent3"/>
              </a:buClr>
              <a:buSzPct val="75000"/>
              <a:buFont typeface="Wingdings 2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1" latinLnBrk="0" hangingPunct="1">
              <a:spcBef>
                <a:spcPct val="20000"/>
              </a:spcBef>
              <a:buClr>
                <a:schemeClr val="accent4"/>
              </a:buClr>
              <a:buSzPct val="70000"/>
              <a:buFont typeface="Wingdings"/>
              <a:buNone/>
              <a:defRPr kumimoji="0"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1" latinLnBrk="0" hangingPunct="1">
              <a:spcBef>
                <a:spcPct val="20000"/>
              </a:spcBef>
              <a:buClr>
                <a:schemeClr val="accent5"/>
              </a:buClr>
              <a:buFontTx/>
              <a:buNone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None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90000"/>
              <a:buNone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ct val="20000"/>
              </a:spcBef>
              <a:buClr>
                <a:schemeClr val="accent4">
                  <a:shade val="75000"/>
                </a:schemeClr>
              </a:buClr>
              <a:buNone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ct val="20000"/>
              </a:spcBef>
              <a:buClr>
                <a:schemeClr val="accent2">
                  <a:shade val="75000"/>
                </a:schemeClr>
              </a:buClr>
              <a:buSzPct val="90000"/>
              <a:buNone/>
              <a:defRPr kumimoji="0" sz="140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AU" sz="1400" b="0" spc="0" dirty="0"/>
          </a:p>
          <a:p>
            <a:pPr algn="just"/>
            <a:r>
              <a:rPr lang="en-AU" sz="1400" b="0" cap="none" spc="0" dirty="0">
                <a:solidFill>
                  <a:schemeClr val="tx1"/>
                </a:solidFill>
              </a:rPr>
              <a:t>These slides are prepared by </a:t>
            </a:r>
            <a:r>
              <a:rPr lang="en-AU" sz="1400" b="0" cap="none" spc="0" dirty="0">
                <a:solidFill>
                  <a:schemeClr val="tx1"/>
                </a:solidFill>
                <a:hlinkClick r:id="rId2"/>
              </a:rPr>
              <a:t>M. A. Cheema </a:t>
            </a:r>
            <a:r>
              <a:rPr lang="en-AU" sz="1400" b="0" cap="none" spc="0" dirty="0">
                <a:solidFill>
                  <a:schemeClr val="tx1"/>
                </a:solidFill>
              </a:rPr>
              <a:t>and are based on the material developed by </a:t>
            </a:r>
            <a:r>
              <a:rPr lang="en-AU" sz="1400" b="0" cap="none" spc="0" dirty="0">
                <a:solidFill>
                  <a:srgbClr val="0070C0"/>
                </a:solidFill>
                <a:hlinkClick r:id="rId3"/>
              </a:rPr>
              <a:t>Arun </a:t>
            </a:r>
            <a:r>
              <a:rPr lang="en-AU" sz="1400" b="0" cap="none" spc="0" dirty="0" err="1">
                <a:solidFill>
                  <a:srgbClr val="0070C0"/>
                </a:solidFill>
                <a:hlinkClick r:id="rId3"/>
              </a:rPr>
              <a:t>Konagurthu</a:t>
            </a:r>
            <a:r>
              <a:rPr lang="en-AU" sz="1400" b="0" cap="none" spc="0" dirty="0">
                <a:solidFill>
                  <a:srgbClr val="0070C0"/>
                </a:solidFill>
                <a:hlinkClick r:id="rId3"/>
              </a:rPr>
              <a:t> </a:t>
            </a:r>
            <a:r>
              <a:rPr lang="en-AU" sz="1400" b="0" cap="none" spc="0" dirty="0">
                <a:solidFill>
                  <a:schemeClr val="tx1"/>
                </a:solidFill>
              </a:rPr>
              <a:t>and </a:t>
            </a:r>
            <a:r>
              <a:rPr lang="en-AU" sz="1400" b="0" cap="none" spc="0" dirty="0">
                <a:solidFill>
                  <a:srgbClr val="0070C0"/>
                </a:solidFill>
                <a:hlinkClick r:id="rId4"/>
              </a:rPr>
              <a:t>Lloyd Allison</a:t>
            </a:r>
            <a:r>
              <a:rPr lang="en-AU" sz="1400" b="0" cap="none" spc="0" dirty="0">
                <a:solidFill>
                  <a:srgbClr val="0070C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638231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A65F4B2-E0E4-4863-9B09-D4D68A47E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Assessment Summary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62B877CF-57D3-4B25-B883-9346428429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FIT2004: Lec-1: Introduction and Proving Correctness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C11435FF-09DE-490A-9543-2A98A9846386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AU" dirty="0"/>
              <a:t>Prac assignments 1-4 (week 4, 6, 10 and 12)	</a:t>
            </a:r>
            <a:r>
              <a:rPr lang="en-AU" dirty="0" smtClean="0"/>
              <a:t>  </a:t>
            </a:r>
            <a:r>
              <a:rPr lang="en-AU" dirty="0" smtClean="0">
                <a:solidFill>
                  <a:srgbClr val="FF0000"/>
                </a:solidFill>
                <a:sym typeface="Wingdings" panose="05000000000000000000" pitchFamily="2" charset="2"/>
              </a:rPr>
              <a:t>3</a:t>
            </a:r>
            <a:r>
              <a:rPr lang="en-AU" dirty="0" smtClean="0">
                <a:solidFill>
                  <a:srgbClr val="FF0000"/>
                </a:solidFill>
                <a:sym typeface="Wingdings" panose="05000000000000000000" pitchFamily="2" charset="2"/>
              </a:rPr>
              <a:t>0</a:t>
            </a:r>
            <a:r>
              <a:rPr lang="en-AU" dirty="0">
                <a:solidFill>
                  <a:srgbClr val="FF0000"/>
                </a:solidFill>
                <a:sym typeface="Wingdings" panose="05000000000000000000" pitchFamily="2" charset="2"/>
              </a:rPr>
              <a:t>%</a:t>
            </a:r>
            <a:endParaRPr lang="en-AU" dirty="0">
              <a:solidFill>
                <a:srgbClr val="FF0000"/>
              </a:solidFill>
            </a:endParaRPr>
          </a:p>
          <a:p>
            <a:r>
              <a:rPr lang="en-AU" dirty="0" smtClean="0"/>
              <a:t>Tutorial </a:t>
            </a:r>
            <a:r>
              <a:rPr lang="en-AU" dirty="0"/>
              <a:t>participation					  </a:t>
            </a:r>
            <a:r>
              <a:rPr lang="en-AU" dirty="0" smtClean="0">
                <a:solidFill>
                  <a:srgbClr val="FF0000"/>
                </a:solidFill>
              </a:rPr>
              <a:t>10</a:t>
            </a:r>
            <a:r>
              <a:rPr lang="en-AU" dirty="0" smtClean="0">
                <a:solidFill>
                  <a:srgbClr val="FF0000"/>
                </a:solidFill>
              </a:rPr>
              <a:t>%</a:t>
            </a:r>
            <a:endParaRPr lang="en-AU" dirty="0">
              <a:solidFill>
                <a:srgbClr val="FF0000"/>
              </a:solidFill>
            </a:endParaRPr>
          </a:p>
          <a:p>
            <a:r>
              <a:rPr lang="en-AU" dirty="0"/>
              <a:t>Final Exam	    		                     	  </a:t>
            </a:r>
            <a:r>
              <a:rPr lang="en-AU" dirty="0">
                <a:solidFill>
                  <a:srgbClr val="FF0000"/>
                </a:solidFill>
              </a:rPr>
              <a:t>60%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64CFBF7C-BDB5-4E93-8825-2E27BB50F5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0" y="3873698"/>
            <a:ext cx="3905250" cy="238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4958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644C556-F9A1-4535-8783-83EDC7062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Prac Assignments 1-4 (</a:t>
            </a:r>
            <a:r>
              <a:rPr lang="en-AU" dirty="0" smtClean="0"/>
              <a:t>23%)</a:t>
            </a:r>
            <a:endParaRPr lang="en-A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BD32B0E2-0DD6-4146-9CCD-4A2A1DD72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FIT2004: Lec-1: Introduction and Proving Correctness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1014CCAC-98BE-42D0-8E71-A3186F759276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301752" y="1143000"/>
            <a:ext cx="8503920" cy="4572000"/>
          </a:xfrm>
        </p:spPr>
        <p:txBody>
          <a:bodyPr>
            <a:normAutofit/>
          </a:bodyPr>
          <a:lstStyle/>
          <a:p>
            <a:r>
              <a:rPr lang="en-AU" dirty="0"/>
              <a:t>Four practical assignments (each worth </a:t>
            </a:r>
            <a:r>
              <a:rPr lang="en-AU" dirty="0" smtClean="0"/>
              <a:t>7.5</a:t>
            </a:r>
            <a:r>
              <a:rPr lang="en-AU" dirty="0"/>
              <a:t>%)</a:t>
            </a:r>
          </a:p>
          <a:p>
            <a:pPr lvl="1"/>
            <a:r>
              <a:rPr lang="en-AU" dirty="0"/>
              <a:t>Due: Week 4, 6, 10, 12</a:t>
            </a:r>
          </a:p>
          <a:p>
            <a:r>
              <a:rPr lang="en-AU" dirty="0" smtClean="0"/>
              <a:t>Focus </a:t>
            </a:r>
            <a:r>
              <a:rPr lang="en-AU" dirty="0"/>
              <a:t>is on implementing algorithms satisfying certain complexity requirements</a:t>
            </a:r>
          </a:p>
          <a:p>
            <a:r>
              <a:rPr lang="en-AU" dirty="0"/>
              <a:t>Must be implemented in Python</a:t>
            </a:r>
          </a:p>
          <a:p>
            <a:r>
              <a:rPr lang="en-AU" dirty="0"/>
              <a:t>Start early!!!</a:t>
            </a:r>
          </a:p>
          <a:p>
            <a:pPr marL="0" indent="0">
              <a:buNone/>
            </a:pPr>
            <a:endParaRPr lang="en-AU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84069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77AFFA8-0106-4B35-910F-C780127103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Mid-Semester Test (10%)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C8561A33-3614-41A8-82EE-B04063BD93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/>
              <a:t>FIT2004: Lec-1: Introduction and Proving Correctness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860FBC45-72AA-41D1-9321-19C8457E3A2E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AU" dirty="0"/>
              <a:t>In week 8</a:t>
            </a:r>
          </a:p>
          <a:p>
            <a:pPr lvl="2"/>
            <a:r>
              <a:rPr lang="en-AU" b="1" u="sng" dirty="0">
                <a:solidFill>
                  <a:srgbClr val="FF0000"/>
                </a:solidFill>
              </a:rPr>
              <a:t>Monday, 10 September 2018 (</a:t>
            </a:r>
            <a:r>
              <a:rPr lang="en-AU" b="1" u="sng" dirty="0" err="1">
                <a:solidFill>
                  <a:srgbClr val="FF0000"/>
                </a:solidFill>
              </a:rPr>
              <a:t>location&amp;time</a:t>
            </a:r>
            <a:r>
              <a:rPr lang="en-AU" b="1" u="sng" dirty="0">
                <a:solidFill>
                  <a:srgbClr val="FF0000"/>
                </a:solidFill>
              </a:rPr>
              <a:t>: TBD)</a:t>
            </a:r>
          </a:p>
          <a:p>
            <a:pPr lvl="2"/>
            <a:r>
              <a:rPr lang="en-AU" dirty="0"/>
              <a:t>Mark the date (and possible times) in your calendar and make sure you’re available</a:t>
            </a:r>
          </a:p>
          <a:p>
            <a:r>
              <a:rPr lang="en-AU" dirty="0"/>
              <a:t>Covers the content taught in first 6 weeks</a:t>
            </a:r>
          </a:p>
          <a:p>
            <a:r>
              <a:rPr lang="en-AU" dirty="0"/>
              <a:t>Duration 40-50 minutes</a:t>
            </a:r>
          </a:p>
          <a:p>
            <a:r>
              <a:rPr lang="en-AU" dirty="0"/>
              <a:t>Style similar to final exam</a:t>
            </a:r>
          </a:p>
          <a:p>
            <a:endParaRPr lang="en-AU" dirty="0"/>
          </a:p>
          <a:p>
            <a:pPr lvl="2"/>
            <a:endParaRPr lang="en-AU" b="1" u="sng" dirty="0">
              <a:solidFill>
                <a:srgbClr val="FF0000"/>
              </a:solidFill>
            </a:endParaRPr>
          </a:p>
          <a:p>
            <a:pPr lvl="2"/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2255647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4ECDB88-37C0-4C0C-83D8-8C5D5391F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Lecture Participation (5%)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55DFCE89-18C9-4B85-96E5-5C34CB6E9F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/>
              <a:t>FIT2004: Lec-1: Introduction and Proving Correctness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D1BD300F-36ED-4F6A-8FF1-1A20C4D7BF7E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214188" y="987552"/>
            <a:ext cx="6339012" cy="4572000"/>
          </a:xfrm>
        </p:spPr>
        <p:txBody>
          <a:bodyPr>
            <a:normAutofit/>
          </a:bodyPr>
          <a:lstStyle/>
          <a:p>
            <a:r>
              <a:rPr lang="en-AU" sz="1800" dirty="0"/>
              <a:t>Starts from week 2</a:t>
            </a:r>
          </a:p>
          <a:p>
            <a:r>
              <a:rPr lang="en-AU" sz="1800" dirty="0"/>
              <a:t>Each lecture worth 0.5% </a:t>
            </a:r>
          </a:p>
          <a:p>
            <a:pPr lvl="1"/>
            <a:r>
              <a:rPr lang="en-AU" sz="1800" dirty="0"/>
              <a:t>We have 11 lectures (so total capped at 5%)</a:t>
            </a:r>
          </a:p>
          <a:p>
            <a:r>
              <a:rPr lang="en-AU" sz="1800" dirty="0"/>
              <a:t>Active participation is assessed using your responses to MARS questions</a:t>
            </a:r>
          </a:p>
          <a:p>
            <a:pPr lvl="1"/>
            <a:r>
              <a:rPr lang="en-AU" sz="1800" dirty="0"/>
              <a:t>You don’t have to give correct answers.</a:t>
            </a:r>
          </a:p>
          <a:p>
            <a:pPr lvl="1"/>
            <a:r>
              <a:rPr lang="en-AU" sz="1800" dirty="0"/>
              <a:t>As long as you attempt MARS questions in the lectures, you will be considered actively participating.</a:t>
            </a:r>
          </a:p>
          <a:p>
            <a:pPr lvl="1"/>
            <a:r>
              <a:rPr lang="en-AU" sz="1800" dirty="0"/>
              <a:t>Can be done via live streaming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B648D29C-9FAD-4487-AC55-36AD6CD94E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3070" y="1298448"/>
            <a:ext cx="2843213" cy="20094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1D8ABAF9-EDAC-49A1-AA9A-95126B4DEB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752" y="4467225"/>
            <a:ext cx="6905625" cy="4095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401FAF7C-5612-4EB0-AE57-B38160D29B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0219" y="4924425"/>
            <a:ext cx="5324475" cy="4095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C87F7355-518C-4DA6-BBE0-DCDDD13680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5278646"/>
            <a:ext cx="2676525" cy="4667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1E6E5297-F8F4-466E-AE04-F8AA10222C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" y="5777354"/>
            <a:ext cx="3362325" cy="4476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964798EE-A793-4579-BF68-3275CD6EEDE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44371" y="5624872"/>
            <a:ext cx="4333875" cy="60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6347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1D83B9F-9C8A-4F40-8B0A-6D57C7A4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/>
              <a:t>Attending Lectures via Live Streaming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6E2FDF77-BC20-4074-B040-C2020C7BD1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FIT2004: Lec-1: Introduction and Proving Correctness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FF381809-12EB-443C-974B-8C5DA19E73CE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152400" y="1143000"/>
            <a:ext cx="8763000" cy="4956048"/>
          </a:xfrm>
        </p:spPr>
        <p:txBody>
          <a:bodyPr>
            <a:normAutofit/>
          </a:bodyPr>
          <a:lstStyle/>
          <a:p>
            <a:pPr marL="388620" indent="-342900"/>
            <a:r>
              <a:rPr lang="en-AU" sz="2000" dirty="0"/>
              <a:t>Physical attendance is highly recommended</a:t>
            </a:r>
          </a:p>
          <a:p>
            <a:pPr marL="388620" indent="-342900"/>
            <a:r>
              <a:rPr lang="en-AU" sz="2000" dirty="0"/>
              <a:t>There may be a delay of up to 30 seconds</a:t>
            </a:r>
          </a:p>
          <a:p>
            <a:pPr marL="388620" indent="-342900"/>
            <a:r>
              <a:rPr lang="en-AU" sz="2000" dirty="0"/>
              <a:t>DO NOT ASK QUESTIONS USING PANOPTO (not monitored)</a:t>
            </a:r>
          </a:p>
          <a:p>
            <a:pPr marL="662940" lvl="1" indent="-342900"/>
            <a:r>
              <a:rPr lang="en-AU" sz="1500" dirty="0"/>
              <a:t>Use Google Slide Q&amp;A feature shown earlier</a:t>
            </a:r>
          </a:p>
          <a:p>
            <a:pPr marL="388620" indent="-342900"/>
            <a:r>
              <a:rPr lang="en-AU" sz="2000" dirty="0"/>
              <a:t>Need to answer MARS questions </a:t>
            </a:r>
            <a:r>
              <a:rPr lang="en-AU" sz="2000" b="1" u="sng" dirty="0">
                <a:solidFill>
                  <a:srgbClr val="FF0000"/>
                </a:solidFill>
              </a:rPr>
              <a:t>throughout</a:t>
            </a:r>
            <a:r>
              <a:rPr lang="en-AU" sz="2000" dirty="0"/>
              <a:t> the lecture (missing one or two is fine) but if you answer questions only at the beginning or end of the lecture, you may lose marks</a:t>
            </a:r>
            <a:endParaRPr lang="en-AU" sz="1500" dirty="0"/>
          </a:p>
          <a:p>
            <a:pPr marL="388620" indent="-342900"/>
            <a:r>
              <a:rPr lang="en-AU" sz="2000" dirty="0"/>
              <a:t>We will access live streaming record to see how much of the lecture you watched via live streaming</a:t>
            </a:r>
          </a:p>
          <a:p>
            <a:pPr marL="662940" lvl="1" indent="-342900"/>
            <a:r>
              <a:rPr lang="en-AU" sz="1500" dirty="0"/>
              <a:t>Don’t just drop-in/drop-out halfway through</a:t>
            </a:r>
          </a:p>
          <a:p>
            <a:pPr marL="388620" indent="-342900"/>
            <a:r>
              <a:rPr lang="en-AU" sz="2000" dirty="0"/>
              <a:t>It is your responsibility to make sure you are able to participate via live streaming</a:t>
            </a:r>
          </a:p>
          <a:p>
            <a:pPr marL="662940" lvl="1" indent="-342900"/>
            <a:r>
              <a:rPr lang="en-AU" sz="1500" dirty="0"/>
              <a:t>Poor internet connection, crashed computer etc. are not accepted as valid reasons for special consideration</a:t>
            </a:r>
          </a:p>
          <a:p>
            <a:pPr marL="388620" indent="-342900"/>
            <a:endParaRPr lang="en-AU" sz="2000" dirty="0"/>
          </a:p>
          <a:p>
            <a:pPr marL="45720" indent="0">
              <a:buNone/>
            </a:pPr>
            <a:endParaRPr lang="en-AU" sz="2000" dirty="0"/>
          </a:p>
          <a:p>
            <a:pPr marL="45720" indent="0">
              <a:buNone/>
            </a:pPr>
            <a:endParaRPr lang="en-AU" sz="2000" dirty="0"/>
          </a:p>
          <a:p>
            <a:pPr marL="45720" indent="0">
              <a:buNone/>
            </a:pPr>
            <a:endParaRPr lang="en-AU" sz="2000" dirty="0"/>
          </a:p>
          <a:p>
            <a:pPr marL="45720" indent="0">
              <a:buNone/>
            </a:pPr>
            <a:endParaRPr lang="en-AU" sz="2000" dirty="0"/>
          </a:p>
        </p:txBody>
      </p:sp>
    </p:spTree>
    <p:extLst>
      <p:ext uri="{BB962C8B-B14F-4D97-AF65-F5344CB8AC3E}">
        <p14:creationId xmlns:p14="http://schemas.microsoft.com/office/powerpoint/2010/main" val="406349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861A8C0-AC51-4EFA-BE1B-3820F7FC4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Tutorial Participation </a:t>
            </a:r>
            <a:r>
              <a:rPr lang="en-AU" dirty="0" smtClean="0"/>
              <a:t>(10%)</a:t>
            </a:r>
            <a:endParaRPr lang="en-A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49A20CE6-F810-4F83-98E6-C771D8BFB8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/>
              <a:t>FIT2004: Lec-1: Introduction and Proving Correctness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794DD184-E376-48E2-BD52-ACCF56F291CF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152400" y="987552"/>
            <a:ext cx="8503920" cy="4572000"/>
          </a:xfrm>
        </p:spPr>
        <p:txBody>
          <a:bodyPr>
            <a:normAutofit/>
          </a:bodyPr>
          <a:lstStyle/>
          <a:p>
            <a:r>
              <a:rPr lang="en-AU" sz="2000" dirty="0"/>
              <a:t>We have 3 hrs weekly tutorials starting from </a:t>
            </a:r>
            <a:r>
              <a:rPr lang="en-AU" sz="2000" u="sng" dirty="0"/>
              <a:t>week 2</a:t>
            </a:r>
            <a:r>
              <a:rPr lang="en-AU" sz="2000" dirty="0"/>
              <a:t> </a:t>
            </a:r>
          </a:p>
          <a:p>
            <a:pPr lvl="1"/>
            <a:r>
              <a:rPr lang="en-AU" sz="1500" dirty="0">
                <a:solidFill>
                  <a:schemeClr val="tx1"/>
                </a:solidFill>
              </a:rPr>
              <a:t>Tutorial sheet for week 1 is uploaded </a:t>
            </a:r>
            <a:r>
              <a:rPr lang="en-AU" sz="1500" dirty="0"/>
              <a:t>and you are expected to complete it at your own time</a:t>
            </a:r>
          </a:p>
          <a:p>
            <a:r>
              <a:rPr lang="en-AU" sz="2000" dirty="0" smtClean="0"/>
              <a:t>Each tutorial </a:t>
            </a:r>
            <a:r>
              <a:rPr lang="en-AU" sz="2000" dirty="0"/>
              <a:t>is worth </a:t>
            </a:r>
            <a:r>
              <a:rPr lang="en-AU" sz="2000" dirty="0" smtClean="0"/>
              <a:t>1 </a:t>
            </a:r>
            <a:r>
              <a:rPr lang="en-AU" sz="2000" dirty="0"/>
              <a:t>marks </a:t>
            </a:r>
            <a:r>
              <a:rPr lang="en-AU" sz="2000" dirty="0" smtClean="0"/>
              <a:t>. There are 11 weeks. So that best 10 tutorials will be counted. (total </a:t>
            </a:r>
            <a:r>
              <a:rPr lang="en-AU" sz="2000" dirty="0"/>
              <a:t>marks capped at </a:t>
            </a:r>
            <a:r>
              <a:rPr lang="en-AU" sz="2000" dirty="0" smtClean="0"/>
              <a:t>10).</a:t>
            </a:r>
            <a:endParaRPr lang="en-AU" sz="2000" dirty="0"/>
          </a:p>
          <a:p>
            <a:r>
              <a:rPr lang="en-AU" dirty="0"/>
              <a:t>In each lab/tutorial:</a:t>
            </a:r>
          </a:p>
          <a:p>
            <a:pPr lvl="1"/>
            <a:r>
              <a:rPr lang="en-AU" dirty="0">
                <a:solidFill>
                  <a:srgbClr val="0070C0"/>
                </a:solidFill>
              </a:rPr>
              <a:t>Hurdle: (no marks awarded if hurdle not met)</a:t>
            </a:r>
          </a:p>
          <a:p>
            <a:pPr lvl="3"/>
            <a:r>
              <a:rPr lang="en-AU" dirty="0"/>
              <a:t>You must answer questions in the section (assessed preparation) in your </a:t>
            </a:r>
            <a:r>
              <a:rPr lang="en-AU" dirty="0" smtClean="0"/>
              <a:t>Tutorial </a:t>
            </a:r>
            <a:r>
              <a:rPr lang="en-AU" dirty="0"/>
              <a:t>sheet before the class starts (give your tutors your solutions at the start of the class)</a:t>
            </a:r>
          </a:p>
          <a:p>
            <a:pPr lvl="1"/>
            <a:r>
              <a:rPr lang="en-AU" dirty="0">
                <a:solidFill>
                  <a:srgbClr val="0070C0"/>
                </a:solidFill>
              </a:rPr>
              <a:t>Active participation: </a:t>
            </a:r>
          </a:p>
          <a:p>
            <a:pPr lvl="3"/>
            <a:r>
              <a:rPr lang="en-AU" dirty="0"/>
              <a:t>Actively engaging in discussing the tutorials in-class</a:t>
            </a:r>
          </a:p>
          <a:p>
            <a:pPr lvl="3"/>
            <a:r>
              <a:rPr lang="en-AU" dirty="0"/>
              <a:t>1</a:t>
            </a:r>
            <a:r>
              <a:rPr lang="en-AU" dirty="0" smtClean="0"/>
              <a:t> </a:t>
            </a:r>
            <a:r>
              <a:rPr lang="en-AU" dirty="0"/>
              <a:t>marks awarded if hurdle met </a:t>
            </a:r>
            <a:r>
              <a:rPr lang="en-AU" b="1" u="sng" dirty="0"/>
              <a:t>and</a:t>
            </a:r>
            <a:r>
              <a:rPr lang="en-AU" dirty="0"/>
              <a:t> actively participated</a:t>
            </a:r>
          </a:p>
        </p:txBody>
      </p:sp>
    </p:spTree>
    <p:extLst>
      <p:ext uri="{BB962C8B-B14F-4D97-AF65-F5344CB8AC3E}">
        <p14:creationId xmlns:p14="http://schemas.microsoft.com/office/powerpoint/2010/main" val="891850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20DA588-7B4D-4EE2-BF1C-F3971AE486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Final Exam (60%)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E8254A02-BA08-4448-BB24-971FBF1BEA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FIT2004: Lec-1: Introduction and Proving Correctness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8356CBD3-D200-434F-A560-DC979108F4DA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AU" dirty="0">
                <a:solidFill>
                  <a:srgbClr val="7030A0"/>
                </a:solidFill>
              </a:rPr>
              <a:t>2 hours + 10 </a:t>
            </a:r>
            <a:r>
              <a:rPr lang="en-AU" dirty="0"/>
              <a:t>minutes reading time</a:t>
            </a:r>
          </a:p>
          <a:p>
            <a:endParaRPr lang="en-AU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E17815AB-4D98-49E8-876D-F9846CD4C9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7728" y="2667000"/>
            <a:ext cx="3374306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5659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Shape 394"/>
          <p:cNvSpPr txBox="1">
            <a:spLocks noGrp="1"/>
          </p:cNvSpPr>
          <p:nvPr>
            <p:ph type="body" idx="1"/>
          </p:nvPr>
        </p:nvSpPr>
        <p:spPr>
          <a:xfrm>
            <a:off x="76200" y="1009090"/>
            <a:ext cx="8382000" cy="4800727"/>
          </a:xfrm>
          <a:prstGeom prst="rect">
            <a:avLst/>
          </a:prstGeom>
          <a:noFill/>
          <a:ln>
            <a:noFill/>
          </a:ln>
        </p:spPr>
        <p:txBody>
          <a:bodyPr vert="horz" lIns="91424" tIns="45703" rIns="35701" bIns="45703" anchor="t" anchorCtr="0">
            <a:noAutofit/>
          </a:bodyPr>
          <a:lstStyle/>
          <a:p>
            <a:pPr marL="364969" indent="-284605">
              <a:spcBef>
                <a:spcPts val="0"/>
              </a:spcBef>
              <a:buSzPct val="80000"/>
              <a:buFont typeface="Noto Sans Symbols"/>
              <a:buChar char="●"/>
            </a:pPr>
            <a:r>
              <a:rPr lang="en-US" sz="2400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To pass this unit a student must obtain:</a:t>
            </a:r>
          </a:p>
          <a:p>
            <a:pPr marL="639533" lvl="1" indent="-237712">
              <a:spcBef>
                <a:spcPts val="554"/>
              </a:spcBef>
              <a:buClr>
                <a:schemeClr val="accent1"/>
              </a:buClr>
              <a:buSzPct val="100000"/>
              <a:buFont typeface="Verdana"/>
              <a:buChar char="◦"/>
            </a:pPr>
            <a:r>
              <a:rPr lang="en-US" sz="2000" b="1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40% or more in the unit’s final exam (i.e., at least 24 out of 60 marks for </a:t>
            </a:r>
            <a:r>
              <a:rPr lang="en-US" sz="2000" b="1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final exam), </a:t>
            </a:r>
            <a:r>
              <a:rPr lang="en-US" sz="2000" b="1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and</a:t>
            </a:r>
          </a:p>
          <a:p>
            <a:pPr marL="639533" lvl="1" indent="-237712">
              <a:spcBef>
                <a:spcPts val="554"/>
              </a:spcBef>
              <a:buClr>
                <a:schemeClr val="accent1"/>
              </a:buClr>
              <a:buSzPct val="100000"/>
              <a:buFont typeface="Verdana"/>
              <a:buChar char="◦"/>
            </a:pPr>
            <a:r>
              <a:rPr lang="en-US" sz="2000" b="1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40% or more in the unit's total non-examination assessment (i.e., at least 16 out of total 40 marks for in-semester assessments), and</a:t>
            </a:r>
          </a:p>
          <a:p>
            <a:pPr marL="639533" lvl="1" indent="-237712">
              <a:spcBef>
                <a:spcPts val="554"/>
              </a:spcBef>
              <a:buClr>
                <a:schemeClr val="accent1"/>
              </a:buClr>
              <a:buSzPct val="100000"/>
              <a:buFont typeface="Verdana"/>
              <a:buChar char="◦"/>
            </a:pPr>
            <a:r>
              <a:rPr lang="en-US" sz="2000" b="1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an overall unit mark of 50% or more</a:t>
            </a:r>
            <a:r>
              <a:rPr lang="en-US" sz="2000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.</a:t>
            </a:r>
          </a:p>
          <a:p>
            <a:pPr marL="364969" indent="-284605">
              <a:spcBef>
                <a:spcPts val="598"/>
              </a:spcBef>
              <a:buSzPct val="80000"/>
              <a:buFont typeface="Noto Sans Symbols"/>
              <a:buChar char="●"/>
            </a:pPr>
            <a:r>
              <a:rPr lang="en-US" sz="2400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If a student does not pass these hurdles then a mark of no greater than </a:t>
            </a:r>
            <a:r>
              <a:rPr lang="en-US" sz="2400" b="1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49N</a:t>
            </a:r>
            <a:r>
              <a:rPr lang="en-US" sz="2400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 will be recorded for the unit.</a:t>
            </a:r>
          </a:p>
        </p:txBody>
      </p:sp>
      <p:grpSp>
        <p:nvGrpSpPr>
          <p:cNvPr id="396" name="Shape 396"/>
          <p:cNvGrpSpPr/>
          <p:nvPr/>
        </p:nvGrpSpPr>
        <p:grpSpPr>
          <a:xfrm>
            <a:off x="944930" y="4408629"/>
            <a:ext cx="6902648" cy="2210098"/>
            <a:chOff x="1343900" y="6270050"/>
            <a:chExt cx="9817100" cy="3143250"/>
          </a:xfrm>
        </p:grpSpPr>
        <p:pic>
          <p:nvPicPr>
            <p:cNvPr id="397" name="Shape 39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446000" y="6270050"/>
              <a:ext cx="5715000" cy="31432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8" name="Shape 398"/>
            <p:cNvSpPr txBox="1"/>
            <p:nvPr/>
          </p:nvSpPr>
          <p:spPr>
            <a:xfrm>
              <a:off x="1343900" y="8174175"/>
              <a:ext cx="4226700" cy="595800"/>
            </a:xfrm>
            <a:prstGeom prst="rect">
              <a:avLst/>
            </a:prstGeom>
            <a:noFill/>
            <a:ln>
              <a:noFill/>
            </a:ln>
          </p:spPr>
          <p:txBody>
            <a:bodyPr lIns="64283" tIns="64283" rIns="64283" bIns="64283" anchor="t" anchorCtr="0">
              <a:noAutofit/>
            </a:bodyPr>
            <a:lstStyle/>
            <a:p>
              <a:r>
                <a:rPr lang="en-US" sz="1687" dirty="0"/>
                <a:t>don’t be that guy</a:t>
              </a:r>
            </a:p>
            <a:p>
              <a:endParaRPr sz="1687" dirty="0"/>
            </a:p>
          </p:txBody>
        </p:sp>
        <p:cxnSp>
          <p:nvCxnSpPr>
            <p:cNvPr id="399" name="Shape 399"/>
            <p:cNvCxnSpPr/>
            <p:nvPr/>
          </p:nvCxnSpPr>
          <p:spPr>
            <a:xfrm rot="10800000" flipH="1">
              <a:off x="3643750" y="7966425"/>
              <a:ext cx="3131100" cy="471000"/>
            </a:xfrm>
            <a:prstGeom prst="straightConnector1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lg" len="lg"/>
              <a:tailEnd type="triangle" w="lg" len="lg"/>
            </a:ln>
          </p:spPr>
        </p:cxnSp>
      </p:grpSp>
      <p:grpSp>
        <p:nvGrpSpPr>
          <p:cNvPr id="400" name="Shape 400"/>
          <p:cNvGrpSpPr/>
          <p:nvPr/>
        </p:nvGrpSpPr>
        <p:grpSpPr>
          <a:xfrm>
            <a:off x="935192" y="5975420"/>
            <a:ext cx="5689002" cy="576703"/>
            <a:chOff x="1330050" y="8498375"/>
            <a:chExt cx="8091025" cy="820200"/>
          </a:xfrm>
        </p:grpSpPr>
        <p:cxnSp>
          <p:nvCxnSpPr>
            <p:cNvPr id="401" name="Shape 401"/>
            <p:cNvCxnSpPr/>
            <p:nvPr/>
          </p:nvCxnSpPr>
          <p:spPr>
            <a:xfrm>
              <a:off x="3089575" y="8908475"/>
              <a:ext cx="6331500" cy="0"/>
            </a:xfrm>
            <a:prstGeom prst="straightConnector1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sp>
          <p:nvSpPr>
            <p:cNvPr id="402" name="Shape 402"/>
            <p:cNvSpPr txBox="1"/>
            <p:nvPr/>
          </p:nvSpPr>
          <p:spPr>
            <a:xfrm>
              <a:off x="1330050" y="8498375"/>
              <a:ext cx="3000000" cy="820200"/>
            </a:xfrm>
            <a:prstGeom prst="rect">
              <a:avLst/>
            </a:prstGeom>
            <a:noFill/>
            <a:ln>
              <a:noFill/>
            </a:ln>
          </p:spPr>
          <p:txBody>
            <a:bodyPr lIns="64283" tIns="64283" rIns="64283" bIns="64283" anchor="ctr" anchorCtr="0">
              <a:noAutofit/>
            </a:bodyPr>
            <a:lstStyle/>
            <a:p>
              <a:r>
                <a:rPr lang="en-US" sz="1687">
                  <a:solidFill>
                    <a:schemeClr val="dk1"/>
                  </a:solidFill>
                </a:rPr>
                <a:t>(or that one)</a:t>
              </a:r>
            </a:p>
          </p:txBody>
        </p:sp>
      </p:grpSp>
      <p:cxnSp>
        <p:nvCxnSpPr>
          <p:cNvPr id="12" name="Shape 399"/>
          <p:cNvCxnSpPr>
            <a:cxnSpLocks/>
          </p:cNvCxnSpPr>
          <p:nvPr/>
        </p:nvCxnSpPr>
        <p:spPr>
          <a:xfrm flipV="1">
            <a:off x="2438400" y="4714876"/>
            <a:ext cx="1607500" cy="314324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3" name="Title 1">
            <a:extLst>
              <a:ext uri="{FF2B5EF4-FFF2-40B4-BE49-F238E27FC236}">
                <a16:creationId xmlns:a16="http://schemas.microsoft.com/office/drawing/2014/main" xmlns="" id="{9EB53FE1-9B77-4F38-B5D3-C1CB5A91341D}"/>
              </a:ext>
            </a:extLst>
          </p:cNvPr>
          <p:cNvSpPr txBox="1">
            <a:spLocks/>
          </p:cNvSpPr>
          <p:nvPr/>
        </p:nvSpPr>
        <p:spPr>
          <a:xfrm>
            <a:off x="301752" y="228600"/>
            <a:ext cx="8534400" cy="758952"/>
          </a:xfrm>
          <a:prstGeom prst="rect">
            <a:avLst/>
          </a:prstGeom>
        </p:spPr>
        <p:txBody>
          <a:bodyPr vert="horz" anchor="b">
            <a:normAutofit/>
          </a:bodyPr>
          <a:lstStyle>
            <a:lvl1pPr algn="ctr" rtl="0" eaLnBrk="1" latinLnBrk="0" hangingPunct="1">
              <a:spcBef>
                <a:spcPct val="0"/>
              </a:spcBef>
              <a:buNone/>
              <a:defRPr kumimoji="0" sz="3300" kern="1200">
                <a:solidFill>
                  <a:schemeClr val="accent3">
                    <a:shade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/>
              <a:t>Hurdles</a:t>
            </a:r>
          </a:p>
        </p:txBody>
      </p:sp>
      <p:sp>
        <p:nvSpPr>
          <p:cNvPr id="14" name="Shape 398">
            <a:extLst>
              <a:ext uri="{FF2B5EF4-FFF2-40B4-BE49-F238E27FC236}">
                <a16:creationId xmlns:a16="http://schemas.microsoft.com/office/drawing/2014/main" xmlns="" id="{0C6A09B3-FFB1-4EF8-94D8-E9333ED3A983}"/>
              </a:ext>
            </a:extLst>
          </p:cNvPr>
          <p:cNvSpPr txBox="1"/>
          <p:nvPr/>
        </p:nvSpPr>
        <p:spPr>
          <a:xfrm>
            <a:off x="857321" y="4914547"/>
            <a:ext cx="2971898" cy="418922"/>
          </a:xfrm>
          <a:prstGeom prst="rect">
            <a:avLst/>
          </a:prstGeom>
          <a:noFill/>
          <a:ln>
            <a:noFill/>
          </a:ln>
        </p:spPr>
        <p:txBody>
          <a:bodyPr lIns="64283" tIns="64283" rIns="64283" bIns="64283" anchor="t" anchorCtr="0">
            <a:noAutofit/>
          </a:bodyPr>
          <a:lstStyle/>
          <a:p>
            <a:r>
              <a:rPr lang="en-US" sz="1687" dirty="0"/>
              <a:t>He is the worst of all. </a:t>
            </a:r>
            <a:r>
              <a:rPr lang="en-US" sz="1687"/>
              <a:t>Didn’t</a:t>
            </a:r>
            <a:r>
              <a:rPr lang="en-US" sz="1687" dirty="0"/>
              <a:t> </a:t>
            </a:r>
            <a:r>
              <a:rPr lang="en-US" sz="1687"/>
              <a:t> even </a:t>
            </a:r>
            <a:r>
              <a:rPr lang="en-US" sz="1687" dirty="0"/>
              <a:t>try.</a:t>
            </a:r>
            <a:endParaRPr sz="1687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3303B939-757A-454B-A39F-D4785BB3D4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FIT2004: Lec-1: Introduction and Proving Correctness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814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1"/>
          <p:cNvSpPr>
            <a:spLocks noGrp="1" noChangeArrowheads="1"/>
          </p:cNvSpPr>
          <p:nvPr>
            <p:ph type="title"/>
          </p:nvPr>
        </p:nvSpPr>
        <p:spPr/>
        <p:txBody>
          <a:bodyPr vert="horz" rIns="35717" anchor="b">
            <a:normAutofit/>
          </a:bodyPr>
          <a:lstStyle/>
          <a:p>
            <a:pPr eaLnBrk="1" hangingPunct="1"/>
            <a:r>
              <a:rPr 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Submission of Assignments</a:t>
            </a:r>
          </a:p>
        </p:txBody>
      </p:sp>
      <p:sp>
        <p:nvSpPr>
          <p:cNvPr id="28674" name="Rectangle 2"/>
          <p:cNvSpPr>
            <a:spLocks noGrp="1" noChangeArrowheads="1"/>
          </p:cNvSpPr>
          <p:nvPr>
            <p:ph idx="1"/>
          </p:nvPr>
        </p:nvSpPr>
        <p:spPr>
          <a:xfrm>
            <a:off x="609600" y="1066800"/>
            <a:ext cx="7804547" cy="5223867"/>
          </a:xfrm>
        </p:spPr>
        <p:txBody>
          <a:bodyPr vert="horz" rIns="35717">
            <a:normAutofit/>
          </a:bodyPr>
          <a:lstStyle/>
          <a:p>
            <a:pPr eaLnBrk="1" hangingPunct="1"/>
            <a:r>
              <a:rPr lang="en-US" sz="2531" dirty="0">
                <a:solidFill>
                  <a:srgbClr val="4D4D4D"/>
                </a:solidFill>
                <a:latin typeface="Arial Black" pitchFamily="34" charset="0"/>
                <a:sym typeface="Geneva" pitchFamily="-84" charset="0"/>
              </a:rPr>
              <a:t>Submission details will be specified on each assignment/laboratory sheet</a:t>
            </a:r>
          </a:p>
          <a:p>
            <a:pPr lvl="1" eaLnBrk="1" hangingPunct="1"/>
            <a:r>
              <a:rPr lang="en-US" sz="1969" dirty="0">
                <a:solidFill>
                  <a:srgbClr val="4D4D4D"/>
                </a:solidFill>
                <a:sym typeface="Geneva" pitchFamily="-84" charset="0"/>
              </a:rPr>
              <a:t>You will submit your assignments to Moodle.</a:t>
            </a:r>
          </a:p>
          <a:p>
            <a:pPr lvl="1" eaLnBrk="1" hangingPunct="1"/>
            <a:r>
              <a:rPr lang="en-US" sz="1969" dirty="0">
                <a:solidFill>
                  <a:srgbClr val="4D4D4D"/>
                </a:solidFill>
                <a:sym typeface="Geneva" pitchFamily="-84" charset="0"/>
              </a:rPr>
              <a:t>Whenever you submit an assignment you must complete an assignment submission form. </a:t>
            </a:r>
          </a:p>
          <a:p>
            <a:pPr lvl="1" eaLnBrk="1" hangingPunct="1"/>
            <a:r>
              <a:rPr lang="en-US" sz="1969" dirty="0">
                <a:solidFill>
                  <a:srgbClr val="4D4D4D"/>
                </a:solidFill>
                <a:sym typeface="Geneva" pitchFamily="-84" charset="0"/>
              </a:rPr>
              <a:t>Late submission will have 20% off the total assignment marks per day (including weekends).  </a:t>
            </a:r>
          </a:p>
          <a:p>
            <a:pPr lvl="1" eaLnBrk="1" hangingPunct="1"/>
            <a:r>
              <a:rPr lang="en-US" sz="1969" dirty="0">
                <a:solidFill>
                  <a:srgbClr val="4D4D4D"/>
                </a:solidFill>
                <a:sym typeface="Geneva" pitchFamily="-84" charset="0"/>
              </a:rPr>
              <a:t>Assignments submitted 5 days after the due date will normally not be accepted.</a:t>
            </a:r>
          </a:p>
          <a:p>
            <a:pPr eaLnBrk="1" hangingPunct="1"/>
            <a:r>
              <a:rPr lang="en-US" sz="2812" dirty="0">
                <a:solidFill>
                  <a:srgbClr val="4D4D4D"/>
                </a:solidFill>
                <a:latin typeface="Arial Black" pitchFamily="34" charset="0"/>
                <a:sym typeface="Geneva" pitchFamily="-84" charset="0"/>
              </a:rPr>
              <a:t> </a:t>
            </a:r>
            <a:r>
              <a:rPr lang="en-US" sz="2531" dirty="0">
                <a:solidFill>
                  <a:srgbClr val="4D4D4D"/>
                </a:solidFill>
                <a:latin typeface="Arial Black" pitchFamily="34" charset="0"/>
                <a:sym typeface="Geneva" pitchFamily="-84" charset="0"/>
              </a:rPr>
              <a:t>Extensions</a:t>
            </a:r>
          </a:p>
          <a:p>
            <a:pPr lvl="1" eaLnBrk="1" hangingPunct="1"/>
            <a:r>
              <a:rPr lang="en-US" sz="1969" dirty="0">
                <a:solidFill>
                  <a:srgbClr val="4D4D4D"/>
                </a:solidFill>
                <a:sym typeface="Geneva" pitchFamily="-84" charset="0"/>
              </a:rPr>
              <a:t>Not normally given.</a:t>
            </a:r>
          </a:p>
          <a:p>
            <a:pPr lvl="1" eaLnBrk="1" hangingPunct="1"/>
            <a:r>
              <a:rPr lang="en-US" sz="1969" dirty="0">
                <a:solidFill>
                  <a:srgbClr val="4D4D4D"/>
                </a:solidFill>
                <a:sym typeface="Geneva" pitchFamily="-84" charset="0"/>
              </a:rPr>
              <a:t>Genuine and compelling reasons only.</a:t>
            </a:r>
          </a:p>
          <a:p>
            <a:pPr lvl="1" eaLnBrk="1" hangingPunct="1"/>
            <a:r>
              <a:rPr lang="en-US" sz="1969" dirty="0">
                <a:solidFill>
                  <a:srgbClr val="4D4D4D"/>
                </a:solidFill>
                <a:sym typeface="Geneva" pitchFamily="-84" charset="0"/>
              </a:rPr>
              <a:t>Supporting documentations are needed BEFORE any consideration would be given.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F0A90273-005F-4696-8D8F-8ED6D0465F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FIT2004: Lec-1: Introduction and Proving Correctness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53891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674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1"/>
          <p:cNvSpPr>
            <a:spLocks noGrp="1" noChangeArrowheads="1"/>
          </p:cNvSpPr>
          <p:nvPr>
            <p:ph type="title"/>
          </p:nvPr>
        </p:nvSpPr>
        <p:spPr/>
        <p:txBody>
          <a:bodyPr vert="horz" rIns="35717" anchor="b">
            <a:normAutofit/>
          </a:bodyPr>
          <a:lstStyle/>
          <a:p>
            <a:pPr eaLnBrk="1" hangingPunct="1"/>
            <a:r>
              <a:rPr 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Cheating, Collusion, Plagiarism </a:t>
            </a:r>
          </a:p>
        </p:txBody>
      </p:sp>
      <p:sp>
        <p:nvSpPr>
          <p:cNvPr id="29698" name="Rectangle 2"/>
          <p:cNvSpPr>
            <a:spLocks noGrp="1" noChangeArrowheads="1"/>
          </p:cNvSpPr>
          <p:nvPr>
            <p:ph idx="1"/>
          </p:nvPr>
        </p:nvSpPr>
        <p:spPr>
          <a:xfrm>
            <a:off x="381000" y="1219200"/>
            <a:ext cx="7489775" cy="4067473"/>
          </a:xfrm>
        </p:spPr>
        <p:txBody>
          <a:bodyPr vert="horz" rIns="35717">
            <a:normAutofit/>
          </a:bodyPr>
          <a:lstStyle/>
          <a:p>
            <a:pPr eaLnBrk="1" hangingPunct="1">
              <a:lnSpc>
                <a:spcPct val="80000"/>
              </a:lnSpc>
            </a:pPr>
            <a:r>
              <a:rPr lang="en-US" sz="2531" b="1" dirty="0">
                <a:sym typeface="Geneva" pitchFamily="-84" charset="0"/>
              </a:rPr>
              <a:t>Cheating:</a:t>
            </a:r>
            <a:r>
              <a:rPr lang="en-US" sz="2531" dirty="0">
                <a:solidFill>
                  <a:srgbClr val="4D4D4D"/>
                </a:solidFill>
                <a:sym typeface="Geneva" pitchFamily="-84" charset="0"/>
              </a:rPr>
              <a:t> Seeking to obtain an unfair advantage in an examination or in other written or practical work required to be submitted or completed for assessment.</a:t>
            </a:r>
          </a:p>
          <a:p>
            <a:pPr eaLnBrk="1" hangingPunct="1">
              <a:lnSpc>
                <a:spcPct val="80000"/>
              </a:lnSpc>
            </a:pPr>
            <a:r>
              <a:rPr lang="en-US" sz="2531" b="1" dirty="0">
                <a:sym typeface="Geneva" pitchFamily="-84" charset="0"/>
              </a:rPr>
              <a:t>Collusion:</a:t>
            </a:r>
            <a:r>
              <a:rPr lang="en-US" sz="2531" dirty="0">
                <a:solidFill>
                  <a:srgbClr val="4D4D4D"/>
                </a:solidFill>
                <a:sym typeface="Geneva" pitchFamily="-84" charset="0"/>
              </a:rPr>
              <a:t> </a:t>
            </a:r>
            <a:r>
              <a:rPr lang="en-US" sz="2531" dirty="0" err="1">
                <a:solidFill>
                  <a:srgbClr val="4D4D4D"/>
                </a:solidFill>
                <a:sym typeface="Geneva" pitchFamily="-84" charset="0"/>
              </a:rPr>
              <a:t>Unauthorised</a:t>
            </a:r>
            <a:r>
              <a:rPr lang="en-US" sz="2531" dirty="0">
                <a:solidFill>
                  <a:srgbClr val="4D4D4D"/>
                </a:solidFill>
                <a:sym typeface="Geneva" pitchFamily="-84" charset="0"/>
              </a:rPr>
              <a:t> collaboration on assessable work with another person or persons.</a:t>
            </a:r>
          </a:p>
          <a:p>
            <a:pPr eaLnBrk="1" hangingPunct="1">
              <a:lnSpc>
                <a:spcPct val="80000"/>
              </a:lnSpc>
            </a:pPr>
            <a:r>
              <a:rPr lang="en-US" sz="2531" b="1" dirty="0">
                <a:sym typeface="Geneva" pitchFamily="-84" charset="0"/>
              </a:rPr>
              <a:t>Plagiarism:</a:t>
            </a:r>
            <a:r>
              <a:rPr lang="en-US" sz="2531" dirty="0">
                <a:solidFill>
                  <a:srgbClr val="4D4D4D"/>
                </a:solidFill>
                <a:sym typeface="Geneva" pitchFamily="-84" charset="0"/>
              </a:rPr>
              <a:t> To take and use another person</a:t>
            </a:r>
            <a:r>
              <a:rPr lang="en-AU" sz="2531" dirty="0">
                <a:solidFill>
                  <a:srgbClr val="4D4D4D"/>
                </a:solidFill>
                <a:latin typeface="Arial" pitchFamily="34" charset="0"/>
                <a:ea typeface="MS Gothic" pitchFamily="49" charset="-128"/>
                <a:sym typeface="Geneva" pitchFamily="-84" charset="0"/>
              </a:rPr>
              <a:t>’</a:t>
            </a:r>
            <a:r>
              <a:rPr lang="en-US" altLang="ja-JP" sz="2531" dirty="0">
                <a:solidFill>
                  <a:srgbClr val="4D4D4D"/>
                </a:solidFill>
                <a:sym typeface="Geneva" pitchFamily="-84" charset="0"/>
              </a:rPr>
              <a:t>s ideas and or manner of expressing them and to pass them off as one</a:t>
            </a:r>
            <a:r>
              <a:rPr lang="en-AU" altLang="ja-JP" sz="2531" dirty="0">
                <a:solidFill>
                  <a:srgbClr val="4D4D4D"/>
                </a:solidFill>
                <a:latin typeface="Arial" pitchFamily="34" charset="0"/>
                <a:ea typeface="MS Gothic" pitchFamily="49" charset="-128"/>
                <a:sym typeface="Geneva" pitchFamily="-84" charset="0"/>
              </a:rPr>
              <a:t>’</a:t>
            </a:r>
            <a:r>
              <a:rPr lang="en-US" altLang="ja-JP" sz="2531" dirty="0">
                <a:solidFill>
                  <a:srgbClr val="4D4D4D"/>
                </a:solidFill>
                <a:sym typeface="Geneva" pitchFamily="-84" charset="0"/>
              </a:rPr>
              <a:t>s own by failing to give appropriate acknowledgement. This includes material from any source, staff, students or the Internet – published and un-published works.</a:t>
            </a:r>
          </a:p>
        </p:txBody>
      </p:sp>
      <p:sp>
        <p:nvSpPr>
          <p:cNvPr id="29700" name="Rectangle 4"/>
          <p:cNvSpPr>
            <a:spLocks/>
          </p:cNvSpPr>
          <p:nvPr/>
        </p:nvSpPr>
        <p:spPr bwMode="auto">
          <a:xfrm>
            <a:off x="767953" y="6054328"/>
            <a:ext cx="8251031" cy="3245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BFBFBF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64290" tIns="32145" rIns="64290" bIns="32145">
            <a:spAutoFit/>
          </a:bodyPr>
          <a:lstStyle/>
          <a:p>
            <a:r>
              <a:rPr lang="en-US" sz="1687" b="1">
                <a:solidFill>
                  <a:srgbClr val="343434"/>
                </a:solidFill>
                <a:latin typeface="Arial" pitchFamily="34" charset="0"/>
                <a:sym typeface="Geneva" pitchFamily="-84" charset="0"/>
              </a:rPr>
              <a:t>http://infotech.monash.edu.au/resources/student/assignments/policies.html</a:t>
            </a:r>
            <a:endParaRPr lang="en-AU" sz="1687" b="1">
              <a:solidFill>
                <a:srgbClr val="343434"/>
              </a:solidFill>
              <a:latin typeface="Arial" pitchFamily="34" charset="0"/>
              <a:sym typeface="Geneva" pitchFamily="-84" charset="0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03BCBF85-05A5-4FE6-B37E-695F504E4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FIT2004: Lec-1: Introduction and Proving Correctness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23189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698" grpId="0" build="p"/>
      <p:bldP spid="2970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latin typeface="Arial Black" panose="020B0A04020102020204" pitchFamily="34" charset="0"/>
              </a:rPr>
              <a:t>Outline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4800" y="6410848"/>
            <a:ext cx="4572000" cy="365760"/>
          </a:xfrm>
        </p:spPr>
        <p:txBody>
          <a:bodyPr/>
          <a:lstStyle/>
          <a:p>
            <a:r>
              <a:rPr lang="en-AU"/>
              <a:t>FIT2004: Lec-1: Introduction and Proving Correctness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301752" y="990600"/>
            <a:ext cx="8503920" cy="4572000"/>
          </a:xfrm>
        </p:spPr>
        <p:txBody>
          <a:bodyPr>
            <a:noAutofit/>
          </a:bodyPr>
          <a:lstStyle/>
          <a:p>
            <a:endParaRPr lang="en-AU" sz="2400" dirty="0">
              <a:solidFill>
                <a:srgbClr val="000000"/>
              </a:solidFill>
              <a:latin typeface="CMSS10"/>
            </a:endParaRPr>
          </a:p>
          <a:p>
            <a:r>
              <a:rPr lang="en-AU" sz="2400" dirty="0">
                <a:solidFill>
                  <a:srgbClr val="000000"/>
                </a:solidFill>
                <a:latin typeface="CMSS10"/>
              </a:rPr>
              <a:t>Part 1: Introduction to the unit</a:t>
            </a:r>
          </a:p>
          <a:p>
            <a:r>
              <a:rPr lang="en-AU" sz="2400" dirty="0">
                <a:solidFill>
                  <a:srgbClr val="000000"/>
                </a:solidFill>
                <a:latin typeface="CMSS10"/>
              </a:rPr>
              <a:t>Part 2: </a:t>
            </a:r>
          </a:p>
          <a:p>
            <a:pPr lvl="1"/>
            <a:r>
              <a:rPr lang="en-AU" sz="1900" dirty="0">
                <a:solidFill>
                  <a:srgbClr val="000000"/>
                </a:solidFill>
                <a:latin typeface="CMSS10"/>
              </a:rPr>
              <a:t>Proving Correctness of Algorithms</a:t>
            </a:r>
          </a:p>
          <a:p>
            <a:pPr lvl="1"/>
            <a:r>
              <a:rPr lang="en-AU" sz="1900" dirty="0">
                <a:solidFill>
                  <a:srgbClr val="000000"/>
                </a:solidFill>
                <a:latin typeface="CMSS10"/>
              </a:rPr>
              <a:t>Complexity Analysis (Recap)</a:t>
            </a:r>
          </a:p>
          <a:p>
            <a:pPr lvl="1"/>
            <a:r>
              <a:rPr lang="en-AU" sz="1900" dirty="0">
                <a:solidFill>
                  <a:srgbClr val="000000"/>
                </a:solidFill>
                <a:latin typeface="CMSS10"/>
              </a:rPr>
              <a:t>Solving Recurrence Relations</a:t>
            </a:r>
          </a:p>
          <a:p>
            <a:pPr lvl="1"/>
            <a:endParaRPr lang="en-AU" sz="1900" dirty="0">
              <a:solidFill>
                <a:srgbClr val="000000"/>
              </a:solidFill>
              <a:latin typeface="CMSS10"/>
            </a:endParaRPr>
          </a:p>
        </p:txBody>
      </p:sp>
    </p:spTree>
    <p:extLst>
      <p:ext uri="{BB962C8B-B14F-4D97-AF65-F5344CB8AC3E}">
        <p14:creationId xmlns:p14="http://schemas.microsoft.com/office/powerpoint/2010/main" val="26813600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0" name="Shape 430"/>
          <p:cNvGrpSpPr/>
          <p:nvPr/>
        </p:nvGrpSpPr>
        <p:grpSpPr>
          <a:xfrm>
            <a:off x="140582" y="1660922"/>
            <a:ext cx="8929687" cy="5184563"/>
            <a:chOff x="199940" y="2590800"/>
            <a:chExt cx="12699999" cy="7373600"/>
          </a:xfrm>
        </p:grpSpPr>
        <p:grpSp>
          <p:nvGrpSpPr>
            <p:cNvPr id="431" name="Shape 431"/>
            <p:cNvGrpSpPr/>
            <p:nvPr/>
          </p:nvGrpSpPr>
          <p:grpSpPr>
            <a:xfrm>
              <a:off x="199940" y="2590800"/>
              <a:ext cx="12699999" cy="6380880"/>
              <a:chOff x="199941" y="2590800"/>
              <a:chExt cx="12699999" cy="6380880"/>
            </a:xfrm>
          </p:grpSpPr>
          <p:pic>
            <p:nvPicPr>
              <p:cNvPr id="432" name="Shape 432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199941" y="3272963"/>
                <a:ext cx="12699999" cy="569871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33" name="Shape 433"/>
              <p:cNvSpPr txBox="1"/>
              <p:nvPr/>
            </p:nvSpPr>
            <p:spPr>
              <a:xfrm>
                <a:off x="2757025" y="2590800"/>
                <a:ext cx="7980300" cy="930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64283" tIns="64283" rIns="64283" bIns="64283" anchor="t" anchorCtr="0">
                <a:noAutofit/>
              </a:bodyPr>
              <a:lstStyle/>
              <a:p>
                <a:pPr defTabSz="642915">
                  <a:defRPr/>
                </a:pPr>
                <a:r>
                  <a:rPr lang="en-US" sz="2109" kern="0" dirty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</a:rPr>
                  <a:t>MOSS</a:t>
                </a:r>
              </a:p>
            </p:txBody>
          </p:sp>
        </p:grpSp>
        <p:sp>
          <p:nvSpPr>
            <p:cNvPr id="434" name="Shape 434"/>
            <p:cNvSpPr txBox="1"/>
            <p:nvPr/>
          </p:nvSpPr>
          <p:spPr>
            <a:xfrm>
              <a:off x="4682825" y="9645800"/>
              <a:ext cx="7744800" cy="318600"/>
            </a:xfrm>
            <a:prstGeom prst="rect">
              <a:avLst/>
            </a:prstGeom>
            <a:noFill/>
            <a:ln>
              <a:noFill/>
            </a:ln>
          </p:spPr>
          <p:txBody>
            <a:bodyPr lIns="64283" tIns="64283" rIns="64283" bIns="64283" anchor="ctr" anchorCtr="0">
              <a:noAutofit/>
            </a:bodyPr>
            <a:lstStyle/>
            <a:p>
              <a:pPr defTabSz="642915">
                <a:defRPr/>
              </a:pPr>
              <a:r>
                <a:rPr lang="en-US" sz="984" kern="0">
                  <a:solidFill>
                    <a:srgbClr val="000000"/>
                  </a:solidFill>
                  <a:latin typeface="Arial"/>
                  <a:cs typeface="Arial"/>
                  <a:sym typeface="Arial"/>
                </a:rPr>
                <a:t>http://lightonphiri.org/wp-content/uploads/2015/09/moss_sample-initial_result-masked-021.png</a:t>
              </a:r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8010526E-9EB8-443E-A590-7CA3DFF28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Cheating, Collusion, Plagiarism</a:t>
            </a:r>
          </a:p>
        </p:txBody>
      </p:sp>
      <p:sp>
        <p:nvSpPr>
          <p:cNvPr id="9" name="Shape 433">
            <a:extLst>
              <a:ext uri="{FF2B5EF4-FFF2-40B4-BE49-F238E27FC236}">
                <a16:creationId xmlns:a16="http://schemas.microsoft.com/office/drawing/2014/main" xmlns="" id="{5917DCF9-9B72-421C-94B4-D3E859020A92}"/>
              </a:ext>
            </a:extLst>
          </p:cNvPr>
          <p:cNvSpPr txBox="1"/>
          <p:nvPr/>
        </p:nvSpPr>
        <p:spPr>
          <a:xfrm>
            <a:off x="2133600" y="1068083"/>
            <a:ext cx="5611149" cy="654539"/>
          </a:xfrm>
          <a:prstGeom prst="rect">
            <a:avLst/>
          </a:prstGeom>
          <a:noFill/>
          <a:ln>
            <a:noFill/>
          </a:ln>
        </p:spPr>
        <p:txBody>
          <a:bodyPr lIns="64283" tIns="64283" rIns="64283" bIns="64283" anchor="t" anchorCtr="0">
            <a:noAutofit/>
          </a:bodyPr>
          <a:lstStyle/>
          <a:p>
            <a:pPr defTabSz="642915">
              <a:defRPr/>
            </a:pPr>
            <a:r>
              <a:rPr lang="en-US" sz="2109" b="1" u="sng" kern="0" dirty="0">
                <a:solidFill>
                  <a:srgbClr val="FF0000"/>
                </a:solidFill>
                <a:latin typeface="Arial"/>
                <a:cs typeface="Arial"/>
                <a:sym typeface="Arial"/>
              </a:rPr>
              <a:t>“Helping” others is NOT OK!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7101E854-FA1A-43BE-854C-47784ADABE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FIT2004: Lec-1: Introduction and Proving Correctness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7793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1" name="Shape 4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6576" y="762407"/>
            <a:ext cx="6488060" cy="533318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002B7242-698E-4B67-91E3-81B76794B0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FIT2004: Lec-1: Introduction and Proving Correctness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8936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>
                <a:latin typeface="Arial Black" panose="020B0A04020102020204" pitchFamily="34" charset="0"/>
              </a:rPr>
              <a:t>Student responsibilities</a:t>
            </a:r>
            <a:endParaRPr lang="en-AU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4800" y="6410848"/>
            <a:ext cx="4572000" cy="365760"/>
          </a:xfrm>
        </p:spPr>
        <p:txBody>
          <a:bodyPr/>
          <a:lstStyle/>
          <a:p>
            <a:r>
              <a:rPr lang="en-AU"/>
              <a:t>FIT2004: Lec-1: Introduction and Proving Correctness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xfrm>
            <a:off x="301752" y="1066800"/>
            <a:ext cx="8503920" cy="32766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AU" sz="2400" dirty="0">
                <a:solidFill>
                  <a:srgbClr val="3333B3"/>
                </a:solidFill>
                <a:latin typeface="CMSS12"/>
              </a:rPr>
              <a:t>Responsibilities</a:t>
            </a:r>
          </a:p>
          <a:p>
            <a:r>
              <a:rPr lang="en-AU" sz="2000" dirty="0">
                <a:solidFill>
                  <a:srgbClr val="000000"/>
                </a:solidFill>
                <a:latin typeface="CMSS10"/>
              </a:rPr>
              <a:t>Be regular to the weekly lecture.</a:t>
            </a:r>
          </a:p>
          <a:p>
            <a:r>
              <a:rPr lang="en-AU" sz="2000" dirty="0">
                <a:solidFill>
                  <a:srgbClr val="000000"/>
                </a:solidFill>
                <a:latin typeface="CMSS10"/>
              </a:rPr>
              <a:t>Catch up missed lectures promptly through recordings on MULO.</a:t>
            </a:r>
          </a:p>
          <a:p>
            <a:r>
              <a:rPr lang="en-AU" sz="2000" dirty="0">
                <a:solidFill>
                  <a:srgbClr val="000000"/>
                </a:solidFill>
                <a:latin typeface="CMSS10"/>
              </a:rPr>
              <a:t>Attendance to labs and </a:t>
            </a:r>
            <a:r>
              <a:rPr lang="en-AU" sz="2000" dirty="0" err="1">
                <a:solidFill>
                  <a:srgbClr val="000000"/>
                </a:solidFill>
                <a:latin typeface="CMSS10"/>
              </a:rPr>
              <a:t>tutes</a:t>
            </a:r>
            <a:r>
              <a:rPr lang="en-AU" sz="2000" dirty="0">
                <a:solidFill>
                  <a:srgbClr val="000000"/>
                </a:solidFill>
                <a:latin typeface="CMSS10"/>
              </a:rPr>
              <a:t> are important</a:t>
            </a:r>
            <a:endParaRPr lang="en-AU" sz="2000" dirty="0">
              <a:solidFill>
                <a:schemeClr val="tx2"/>
              </a:solidFill>
              <a:latin typeface="CMSS10"/>
            </a:endParaRPr>
          </a:p>
          <a:p>
            <a:r>
              <a:rPr lang="en-AU" sz="2000" dirty="0">
                <a:solidFill>
                  <a:srgbClr val="000000"/>
                </a:solidFill>
                <a:latin typeface="CMSS10"/>
              </a:rPr>
              <a:t>Do not leave the assessed lab before your lab demonstrator has marked your assignment.</a:t>
            </a:r>
          </a:p>
          <a:p>
            <a:r>
              <a:rPr lang="en-AU" sz="2000" dirty="0">
                <a:solidFill>
                  <a:srgbClr val="000000"/>
                </a:solidFill>
                <a:latin typeface="CMSS10"/>
              </a:rPr>
              <a:t>Prepare during self-study (nominally 8 hours/week -- more is better).</a:t>
            </a:r>
          </a:p>
          <a:p>
            <a:r>
              <a:rPr lang="en-AU" sz="2000" dirty="0">
                <a:solidFill>
                  <a:srgbClr val="000000"/>
                </a:solidFill>
                <a:latin typeface="CMSS10"/>
              </a:rPr>
              <a:t>This subject is best understood practically. So, assimilating various concepts and practicing them (a lot!) is the key to success here.</a:t>
            </a:r>
          </a:p>
          <a:p>
            <a:pPr marL="0" indent="0">
              <a:buNone/>
            </a:pPr>
            <a:r>
              <a:rPr lang="en-AU" sz="2400" dirty="0">
                <a:solidFill>
                  <a:srgbClr val="3333B3"/>
                </a:solidFill>
                <a:latin typeface="CMSS12"/>
              </a:rPr>
              <a:t>Etiquette</a:t>
            </a:r>
          </a:p>
          <a:p>
            <a:r>
              <a:rPr lang="en-AU" sz="2000" dirty="0">
                <a:solidFill>
                  <a:srgbClr val="000000"/>
                </a:solidFill>
                <a:latin typeface="CMSS10"/>
              </a:rPr>
              <a:t>No noise and distractions during the lectures</a:t>
            </a:r>
          </a:p>
          <a:p>
            <a:r>
              <a:rPr lang="en-AU" sz="2000" dirty="0">
                <a:solidFill>
                  <a:srgbClr val="000000"/>
                </a:solidFill>
                <a:latin typeface="CMSS10"/>
              </a:rPr>
              <a:t>Turn your mobile devices to silent mode.</a:t>
            </a:r>
          </a:p>
        </p:txBody>
      </p:sp>
    </p:spTree>
    <p:extLst>
      <p:ext uri="{BB962C8B-B14F-4D97-AF65-F5344CB8AC3E}">
        <p14:creationId xmlns:p14="http://schemas.microsoft.com/office/powerpoint/2010/main" val="11103308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>
                <a:latin typeface="Arial Black" panose="020B0A04020102020204" pitchFamily="34" charset="0"/>
              </a:rPr>
              <a:t>FIT2004: Programming Competition</a:t>
            </a:r>
            <a:endParaRPr lang="en-AU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4800" y="6410848"/>
            <a:ext cx="4572000" cy="365760"/>
          </a:xfrm>
        </p:spPr>
        <p:txBody>
          <a:bodyPr/>
          <a:lstStyle/>
          <a:p>
            <a:r>
              <a:rPr lang="en-AU"/>
              <a:t>FIT2004: Lec-1: Introduction and Proving Correctness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xfrm>
            <a:off x="301752" y="1066800"/>
            <a:ext cx="8503920" cy="3276600"/>
          </a:xfrm>
        </p:spPr>
        <p:txBody>
          <a:bodyPr>
            <a:noAutofit/>
          </a:bodyPr>
          <a:lstStyle/>
          <a:p>
            <a:r>
              <a:rPr lang="en-AU" sz="2000" dirty="0">
                <a:solidFill>
                  <a:srgbClr val="000000"/>
                </a:solidFill>
                <a:latin typeface="CMSS10"/>
              </a:rPr>
              <a:t>Contest Format</a:t>
            </a:r>
          </a:p>
          <a:p>
            <a:pPr lvl="1"/>
            <a:r>
              <a:rPr lang="en-AU" sz="1500" dirty="0">
                <a:solidFill>
                  <a:srgbClr val="000000"/>
                </a:solidFill>
                <a:latin typeface="CMSS10"/>
              </a:rPr>
              <a:t>Individual contest requiring you to write program to solve algorithmic problems</a:t>
            </a:r>
          </a:p>
          <a:p>
            <a:pPr lvl="1"/>
            <a:r>
              <a:rPr lang="en-AU" sz="1500" dirty="0">
                <a:solidFill>
                  <a:srgbClr val="000000"/>
                </a:solidFill>
                <a:latin typeface="CMSS10"/>
              </a:rPr>
              <a:t>Two rounds. Tentative schedule:</a:t>
            </a:r>
          </a:p>
          <a:p>
            <a:pPr lvl="2"/>
            <a:r>
              <a:rPr lang="en-AU" sz="1300" dirty="0">
                <a:solidFill>
                  <a:srgbClr val="000000"/>
                </a:solidFill>
                <a:latin typeface="CMSS10"/>
              </a:rPr>
              <a:t>Round 1: Week 4 </a:t>
            </a:r>
          </a:p>
          <a:p>
            <a:pPr lvl="2"/>
            <a:r>
              <a:rPr lang="en-AU" sz="1300" dirty="0">
                <a:solidFill>
                  <a:srgbClr val="000000"/>
                </a:solidFill>
                <a:latin typeface="CMSS10"/>
              </a:rPr>
              <a:t>Round 2: Week 8</a:t>
            </a:r>
          </a:p>
          <a:p>
            <a:pPr lvl="1"/>
            <a:r>
              <a:rPr lang="en-AU" sz="1500" dirty="0">
                <a:solidFill>
                  <a:srgbClr val="000000"/>
                </a:solidFill>
                <a:latin typeface="CMSS10"/>
              </a:rPr>
              <a:t>3-6 problems in each round; each round will accept submissions for 2-3 weeks</a:t>
            </a:r>
          </a:p>
          <a:p>
            <a:pPr lvl="1"/>
            <a:r>
              <a:rPr lang="en-AU" sz="1500" dirty="0">
                <a:solidFill>
                  <a:srgbClr val="000000"/>
                </a:solidFill>
                <a:latin typeface="CMSS10"/>
              </a:rPr>
              <a:t>Solutions will be automatically marked by an online judging system</a:t>
            </a:r>
          </a:p>
          <a:p>
            <a:pPr lvl="1"/>
            <a:r>
              <a:rPr lang="en-AU" sz="1500" dirty="0">
                <a:solidFill>
                  <a:srgbClr val="000000"/>
                </a:solidFill>
                <a:latin typeface="CMSS10"/>
              </a:rPr>
              <a:t>Your score is the number of problems you solve</a:t>
            </a:r>
          </a:p>
          <a:p>
            <a:pPr lvl="1"/>
            <a:r>
              <a:rPr lang="en-AU" sz="1500" dirty="0">
                <a:solidFill>
                  <a:srgbClr val="000000"/>
                </a:solidFill>
                <a:latin typeface="CMSS10"/>
              </a:rPr>
              <a:t>Contestants will be ranked according to their scores, and ties will be broken based on </a:t>
            </a:r>
            <a:r>
              <a:rPr lang="en-AU" sz="1500" b="1" dirty="0">
                <a:solidFill>
                  <a:srgbClr val="000000"/>
                </a:solidFill>
                <a:latin typeface="CMSS10"/>
              </a:rPr>
              <a:t>penalty </a:t>
            </a:r>
            <a:r>
              <a:rPr lang="en-AU" sz="1500" dirty="0">
                <a:solidFill>
                  <a:srgbClr val="000000"/>
                </a:solidFill>
                <a:latin typeface="CMSS10"/>
              </a:rPr>
              <a:t>(explained below)</a:t>
            </a:r>
            <a:endParaRPr lang="en-AU" sz="1500" b="1" dirty="0">
              <a:solidFill>
                <a:srgbClr val="000000"/>
              </a:solidFill>
              <a:latin typeface="CMSS10"/>
            </a:endParaRPr>
          </a:p>
          <a:p>
            <a:pPr lvl="1"/>
            <a:r>
              <a:rPr lang="en-AU" sz="1500" dirty="0">
                <a:solidFill>
                  <a:srgbClr val="000000"/>
                </a:solidFill>
                <a:latin typeface="CMSS10"/>
              </a:rPr>
              <a:t>Each incorrect submission carries a penalty. But the penalty is only applied if you finally solve the problem (e.g., say you solve problem #1 in 3 attempts and you have 3 failed attempts for problem #2 which you were unable to solve. Your score will be 1 and penalty will be 2 failed attempts on problem #1.) </a:t>
            </a:r>
          </a:p>
          <a:p>
            <a:r>
              <a:rPr lang="en-AU" sz="2000" dirty="0">
                <a:solidFill>
                  <a:srgbClr val="000000"/>
                </a:solidFill>
                <a:latin typeface="CMSS10"/>
              </a:rPr>
              <a:t>Registration: to be open in week 3 (keep an eye on Moodle)</a:t>
            </a:r>
          </a:p>
          <a:p>
            <a:r>
              <a:rPr lang="en-AU" sz="2000" dirty="0">
                <a:solidFill>
                  <a:srgbClr val="000000"/>
                </a:solidFill>
                <a:latin typeface="CMSS10"/>
              </a:rPr>
              <a:t>Prizes: Medal  +  (Certificates for top-5 contestants)</a:t>
            </a:r>
          </a:p>
          <a:p>
            <a:r>
              <a:rPr lang="en-AU" sz="2000" dirty="0">
                <a:solidFill>
                  <a:srgbClr val="000000"/>
                </a:solidFill>
                <a:latin typeface="CMSS10"/>
              </a:rPr>
              <a:t>Practice:  </a:t>
            </a:r>
            <a:r>
              <a:rPr lang="en-AU" sz="2000" dirty="0">
                <a:solidFill>
                  <a:srgbClr val="000000"/>
                </a:solidFill>
                <a:latin typeface="CMSS10"/>
                <a:hlinkClick r:id="rId2"/>
              </a:rPr>
              <a:t>www.codeforces.com</a:t>
            </a:r>
            <a:r>
              <a:rPr lang="en-AU" sz="2000" dirty="0">
                <a:solidFill>
                  <a:srgbClr val="000000"/>
                </a:solidFill>
                <a:latin typeface="CMSS10"/>
              </a:rPr>
              <a:t>, </a:t>
            </a:r>
            <a:r>
              <a:rPr lang="en-AU" sz="2000" dirty="0">
                <a:solidFill>
                  <a:srgbClr val="000000"/>
                </a:solidFill>
                <a:latin typeface="CMSS10"/>
                <a:hlinkClick r:id="rId3"/>
              </a:rPr>
              <a:t>https://uva.onlinejudge.org/</a:t>
            </a:r>
            <a:endParaRPr lang="en-AU" sz="2000" dirty="0">
              <a:solidFill>
                <a:srgbClr val="000000"/>
              </a:solidFill>
              <a:latin typeface="CMSS10"/>
            </a:endParaRPr>
          </a:p>
          <a:p>
            <a:endParaRPr lang="en-AU" sz="2000" dirty="0">
              <a:solidFill>
                <a:srgbClr val="000000"/>
              </a:solidFill>
              <a:latin typeface="CMSS10"/>
            </a:endParaRPr>
          </a:p>
          <a:p>
            <a:endParaRPr lang="en-AU" sz="2000" dirty="0">
              <a:solidFill>
                <a:srgbClr val="000000"/>
              </a:solidFill>
              <a:latin typeface="CMSS10"/>
            </a:endParaRPr>
          </a:p>
        </p:txBody>
      </p:sp>
    </p:spTree>
    <p:extLst>
      <p:ext uri="{BB962C8B-B14F-4D97-AF65-F5344CB8AC3E}">
        <p14:creationId xmlns:p14="http://schemas.microsoft.com/office/powerpoint/2010/main" val="31494104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-228600"/>
            <a:ext cx="8143874" cy="1143000"/>
          </a:xfrm>
        </p:spPr>
        <p:txBody>
          <a:bodyPr>
            <a:normAutofit/>
          </a:bodyPr>
          <a:lstStyle/>
          <a:p>
            <a:r>
              <a:rPr lang="en-AU" sz="3094" dirty="0">
                <a:latin typeface="Arial Black" panose="020B0A04020102020204" pitchFamily="34" charset="0"/>
              </a:rPr>
              <a:t>Anonymous Moodle Forum</a:t>
            </a:r>
            <a:endParaRPr lang="en-AU" sz="3094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xfrm>
            <a:off x="821532" y="1232297"/>
            <a:ext cx="8112623" cy="3276600"/>
          </a:xfrm>
        </p:spPr>
        <p:txBody>
          <a:bodyPr>
            <a:noAutofit/>
          </a:bodyPr>
          <a:lstStyle/>
          <a:p>
            <a:pPr lvl="1"/>
            <a:r>
              <a:rPr lang="en-AU" sz="2000" dirty="0">
                <a:solidFill>
                  <a:srgbClr val="000000"/>
                </a:solidFill>
                <a:latin typeface="CMSS10"/>
              </a:rPr>
              <a:t>The identity of a user is not visible to other users (including lectures)</a:t>
            </a:r>
          </a:p>
          <a:p>
            <a:pPr lvl="2"/>
            <a:r>
              <a:rPr lang="en-AU" sz="1156" dirty="0">
                <a:solidFill>
                  <a:srgbClr val="000000"/>
                </a:solidFill>
                <a:latin typeface="CMSS10"/>
              </a:rPr>
              <a:t>Note: In case of appropriate usage, lecturers can still identify users by looking at logs</a:t>
            </a:r>
          </a:p>
          <a:p>
            <a:pPr lvl="1"/>
            <a:r>
              <a:rPr lang="en-AU" sz="1578" dirty="0">
                <a:solidFill>
                  <a:srgbClr val="000000"/>
                </a:solidFill>
                <a:latin typeface="CMSS10"/>
              </a:rPr>
              <a:t>Rules (in addition to the rules for traditional non-anonymous forum)</a:t>
            </a:r>
          </a:p>
          <a:p>
            <a:pPr lvl="2"/>
            <a:r>
              <a:rPr lang="en-AU" sz="1156" dirty="0">
                <a:solidFill>
                  <a:srgbClr val="000000"/>
                </a:solidFill>
                <a:latin typeface="CMSS10"/>
              </a:rPr>
              <a:t>Do not post hints/solutions to the assignments and workshop questions until one week after the due date</a:t>
            </a:r>
          </a:p>
          <a:p>
            <a:pPr lvl="1"/>
            <a:r>
              <a:rPr lang="en-AU" sz="1578" dirty="0">
                <a:solidFill>
                  <a:srgbClr val="000000"/>
                </a:solidFill>
                <a:latin typeface="CMSS10"/>
              </a:rPr>
              <a:t>You can reveal your identity if you like </a:t>
            </a:r>
          </a:p>
          <a:p>
            <a:pPr lvl="2"/>
            <a:endParaRPr lang="en-AU" sz="1156" dirty="0">
              <a:solidFill>
                <a:srgbClr val="000000"/>
              </a:solidFill>
              <a:latin typeface="CMSS10"/>
            </a:endParaRPr>
          </a:p>
          <a:p>
            <a:pPr lvl="2"/>
            <a:endParaRPr lang="en-AU" sz="1156" dirty="0">
              <a:solidFill>
                <a:srgbClr val="000000"/>
              </a:solidFill>
              <a:latin typeface="CMSS10"/>
            </a:endParaRPr>
          </a:p>
          <a:p>
            <a:endParaRPr lang="en-AU" sz="2000" dirty="0">
              <a:solidFill>
                <a:srgbClr val="000000"/>
              </a:solidFill>
              <a:latin typeface="CMSS1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8781" y="2870596"/>
            <a:ext cx="5245855" cy="2858455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392DE74C-5689-4158-98AE-E46870333A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FIT2004: Lec-1: Introduction and Proving Correctness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924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A6FF126-CC84-44F4-8837-A00D99366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err="1"/>
              <a:t>Kahoot</a:t>
            </a:r>
            <a:r>
              <a:rPr lang="en-AU" dirty="0"/>
              <a:t>!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6E022D3B-ECD0-46EE-8681-693B8B2666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FIT2004: Lec-1: Introduction and Proving Correctness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835021F7-4370-4B2C-A53D-D7DFB4FD5153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AU" dirty="0"/>
              <a:t>Let’s try </a:t>
            </a:r>
            <a:r>
              <a:rPr lang="en-AU" dirty="0" err="1"/>
              <a:t>Kahoot</a:t>
            </a:r>
            <a:r>
              <a:rPr lang="en-AU" dirty="0"/>
              <a:t>!</a:t>
            </a:r>
          </a:p>
          <a:p>
            <a:endParaRPr lang="en-AU" dirty="0"/>
          </a:p>
          <a:p>
            <a:r>
              <a:rPr lang="en-AU" dirty="0"/>
              <a:t>One </a:t>
            </a:r>
            <a:r>
              <a:rPr lang="en-AU" dirty="0" err="1"/>
              <a:t>Kahoot</a:t>
            </a:r>
            <a:r>
              <a:rPr lang="en-AU" dirty="0"/>
              <a:t> round during each lecture</a:t>
            </a:r>
          </a:p>
          <a:p>
            <a:pPr lvl="1"/>
            <a:r>
              <a:rPr lang="en-AU" dirty="0"/>
              <a:t>Will cover questions from previous week’s content</a:t>
            </a:r>
          </a:p>
          <a:p>
            <a:pPr lvl="1"/>
            <a:r>
              <a:rPr lang="en-AU" dirty="0"/>
              <a:t>Winner will get a chocolate </a:t>
            </a:r>
          </a:p>
          <a:p>
            <a:pPr lvl="2"/>
            <a:r>
              <a:rPr lang="en-AU" dirty="0"/>
              <a:t>or simply a “well done” if I forget to bring one :P</a:t>
            </a:r>
          </a:p>
        </p:txBody>
      </p:sp>
    </p:spTree>
    <p:extLst>
      <p:ext uri="{BB962C8B-B14F-4D97-AF65-F5344CB8AC3E}">
        <p14:creationId xmlns:p14="http://schemas.microsoft.com/office/powerpoint/2010/main" val="32431519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448" y="152400"/>
            <a:ext cx="8836152" cy="758952"/>
          </a:xfrm>
        </p:spPr>
        <p:txBody>
          <a:bodyPr>
            <a:noAutofit/>
          </a:bodyPr>
          <a:lstStyle/>
          <a:p>
            <a:r>
              <a:rPr lang="en-AU" sz="2800" dirty="0">
                <a:latin typeface="Arial Black" panose="020B0A04020102020204" pitchFamily="34" charset="0"/>
              </a:rPr>
              <a:t>Anonymous surveys</a:t>
            </a:r>
            <a:endParaRPr lang="en-AU" sz="2800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4800" y="6410848"/>
            <a:ext cx="4572000" cy="365760"/>
          </a:xfrm>
        </p:spPr>
        <p:txBody>
          <a:bodyPr/>
          <a:lstStyle/>
          <a:p>
            <a:r>
              <a:rPr lang="en-AU"/>
              <a:t>FIT2004: Lec-1: Introduction and Proving Correctness</a:t>
            </a:r>
            <a:endParaRPr lang="en-US" dirty="0"/>
          </a:p>
        </p:txBody>
      </p:sp>
      <p:sp>
        <p:nvSpPr>
          <p:cNvPr id="6" name="Content Placeholder 3"/>
          <p:cNvSpPr>
            <a:spLocks noGrp="1"/>
          </p:cNvSpPr>
          <p:nvPr>
            <p:ph sz="quarter" idx="1"/>
          </p:nvPr>
        </p:nvSpPr>
        <p:spPr>
          <a:xfrm>
            <a:off x="301625" y="1066800"/>
            <a:ext cx="8504238" cy="3276600"/>
          </a:xfrm>
        </p:spPr>
        <p:txBody>
          <a:bodyPr>
            <a:noAutofit/>
          </a:bodyPr>
          <a:lstStyle/>
          <a:p>
            <a:endParaRPr lang="en-AU" sz="2400" dirty="0">
              <a:solidFill>
                <a:srgbClr val="000000"/>
              </a:solidFill>
              <a:latin typeface="CMSS10"/>
            </a:endParaRPr>
          </a:p>
          <a:p>
            <a:r>
              <a:rPr lang="en-AU" sz="2400" dirty="0">
                <a:solidFill>
                  <a:srgbClr val="000000"/>
                </a:solidFill>
                <a:latin typeface="CMSS10"/>
              </a:rPr>
              <a:t>Throughout the semester, I will send 2-3 anonymous surveys to get your feedback on things that can be improved in this unit</a:t>
            </a:r>
          </a:p>
          <a:p>
            <a:endParaRPr lang="en-AU" sz="2400" dirty="0">
              <a:solidFill>
                <a:srgbClr val="000000"/>
              </a:solidFill>
              <a:latin typeface="CMSS10"/>
            </a:endParaRPr>
          </a:p>
          <a:p>
            <a:r>
              <a:rPr lang="en-AU" sz="2400" dirty="0">
                <a:solidFill>
                  <a:srgbClr val="000000"/>
                </a:solidFill>
                <a:latin typeface="CMSS10"/>
              </a:rPr>
              <a:t>Please do fill these surveys (will take &lt; 5 mins)</a:t>
            </a:r>
            <a:endParaRPr lang="en-AU" sz="2400" dirty="0">
              <a:latin typeface="CG Times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41202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-228600"/>
            <a:ext cx="8143874" cy="1143000"/>
          </a:xfrm>
        </p:spPr>
        <p:txBody>
          <a:bodyPr>
            <a:normAutofit/>
          </a:bodyPr>
          <a:lstStyle/>
          <a:p>
            <a:r>
              <a:rPr lang="en-AU" sz="3094" dirty="0">
                <a:latin typeface="Arial Black" panose="020B0A04020102020204" pitchFamily="34" charset="0"/>
              </a:rPr>
              <a:t>Real-time anonymous feedback</a:t>
            </a:r>
            <a:endParaRPr lang="en-AU" sz="3094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xfrm>
            <a:off x="515688" y="5334000"/>
            <a:ext cx="8112623" cy="3276600"/>
          </a:xfrm>
        </p:spPr>
        <p:txBody>
          <a:bodyPr>
            <a:noAutofit/>
          </a:bodyPr>
          <a:lstStyle/>
          <a:p>
            <a:pPr lvl="1"/>
            <a:r>
              <a:rPr lang="en-AU" sz="2000" dirty="0">
                <a:solidFill>
                  <a:srgbClr val="000000"/>
                </a:solidFill>
                <a:latin typeface="CMSS10"/>
              </a:rPr>
              <a:t>Google form to submit anonymous feedback any time</a:t>
            </a:r>
          </a:p>
          <a:p>
            <a:pPr lvl="1"/>
            <a:r>
              <a:rPr lang="en-AU" sz="2000" dirty="0">
                <a:solidFill>
                  <a:srgbClr val="000000"/>
                </a:solidFill>
                <a:latin typeface="CMSS10"/>
              </a:rPr>
              <a:t>I receive a notification as soon as feedback is submitted</a:t>
            </a:r>
          </a:p>
          <a:p>
            <a:pPr lvl="1"/>
            <a:r>
              <a:rPr lang="en-AU" sz="2000" dirty="0">
                <a:solidFill>
                  <a:srgbClr val="000000"/>
                </a:solidFill>
                <a:latin typeface="CMSS10"/>
              </a:rPr>
              <a:t>Please submit only constructive and actionable feedback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392DE74C-5689-4158-98AE-E46870333A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FIT2004: Lec-1: Introduction and Proving Correctness</a:t>
            </a:r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7079338D-F9EE-4363-B087-80BCAD5B69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301" y="906517"/>
            <a:ext cx="6381750" cy="427834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954E81A6-16CB-4123-BE52-CE80A22365BA}"/>
              </a:ext>
            </a:extLst>
          </p:cNvPr>
          <p:cNvSpPr/>
          <p:nvPr/>
        </p:nvSpPr>
        <p:spPr>
          <a:xfrm>
            <a:off x="1295976" y="4885234"/>
            <a:ext cx="6248400" cy="311330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50792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>
                <a:latin typeface="Arial Black" panose="020B0A04020102020204" pitchFamily="34" charset="0"/>
              </a:rPr>
              <a:t>Short break</a:t>
            </a:r>
            <a:endParaRPr lang="en-AU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4800" y="6410848"/>
            <a:ext cx="4572000" cy="365760"/>
          </a:xfrm>
        </p:spPr>
        <p:txBody>
          <a:bodyPr/>
          <a:lstStyle/>
          <a:p>
            <a:r>
              <a:rPr lang="en-AU"/>
              <a:t>FIT2004: Lec-1: Introduction and Proving Correctness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1981200"/>
            <a:ext cx="4906967" cy="3276600"/>
          </a:xfrm>
        </p:spPr>
      </p:pic>
    </p:spTree>
    <p:extLst>
      <p:ext uri="{BB962C8B-B14F-4D97-AF65-F5344CB8AC3E}">
        <p14:creationId xmlns:p14="http://schemas.microsoft.com/office/powerpoint/2010/main" val="250749830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latin typeface="Arial Black" panose="020B0A04020102020204" pitchFamily="34" charset="0"/>
              </a:rPr>
              <a:t>Part 2: Outline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4800" y="6410848"/>
            <a:ext cx="4572000" cy="365760"/>
          </a:xfrm>
        </p:spPr>
        <p:txBody>
          <a:bodyPr/>
          <a:lstStyle/>
          <a:p>
            <a:r>
              <a:rPr lang="en-AU"/>
              <a:t>FIT2004: Lec-1: Introduction and Proving Correctness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301752" y="990600"/>
            <a:ext cx="8503920" cy="4572000"/>
          </a:xfrm>
        </p:spPr>
        <p:txBody>
          <a:bodyPr>
            <a:noAutofit/>
          </a:bodyPr>
          <a:lstStyle/>
          <a:p>
            <a:endParaRPr lang="en-AU" sz="2400" dirty="0">
              <a:solidFill>
                <a:srgbClr val="000000"/>
              </a:solidFill>
              <a:latin typeface="CMSS10"/>
            </a:endParaRPr>
          </a:p>
          <a:p>
            <a:r>
              <a:rPr lang="en-AU" sz="2400" dirty="0">
                <a:latin typeface="CMSS10"/>
              </a:rPr>
              <a:t>Proving Correctness of Algorithms</a:t>
            </a:r>
          </a:p>
          <a:p>
            <a:pPr lvl="1"/>
            <a:r>
              <a:rPr lang="en-AU" sz="1900" dirty="0">
                <a:solidFill>
                  <a:schemeClr val="tx1"/>
                </a:solidFill>
                <a:latin typeface="CMSS10"/>
              </a:rPr>
              <a:t>Finding Minimum</a:t>
            </a:r>
          </a:p>
          <a:p>
            <a:pPr lvl="1"/>
            <a:r>
              <a:rPr lang="en-AU" sz="1900" dirty="0">
                <a:solidFill>
                  <a:schemeClr val="tx1"/>
                </a:solidFill>
                <a:latin typeface="CMSS10"/>
              </a:rPr>
              <a:t>Binary Search</a:t>
            </a:r>
          </a:p>
          <a:p>
            <a:r>
              <a:rPr lang="en-AU" sz="2400" dirty="0">
                <a:latin typeface="CMSS10"/>
              </a:rPr>
              <a:t>Complexity Analysis (Recap)</a:t>
            </a:r>
          </a:p>
          <a:p>
            <a:r>
              <a:rPr lang="en-AU" sz="2400" dirty="0">
                <a:solidFill>
                  <a:schemeClr val="tx1"/>
                </a:solidFill>
                <a:latin typeface="CMSS10"/>
              </a:rPr>
              <a:t>Solving Recurrence Relations</a:t>
            </a:r>
          </a:p>
        </p:txBody>
      </p:sp>
    </p:spTree>
    <p:extLst>
      <p:ext uri="{BB962C8B-B14F-4D97-AF65-F5344CB8AC3E}">
        <p14:creationId xmlns:p14="http://schemas.microsoft.com/office/powerpoint/2010/main" val="38279330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latin typeface="Arial Black" panose="020B0A04020102020204" pitchFamily="34" charset="0"/>
              </a:rPr>
              <a:t>What’s this unit about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4800" y="6410848"/>
            <a:ext cx="4572000" cy="365760"/>
          </a:xfrm>
        </p:spPr>
        <p:txBody>
          <a:bodyPr/>
          <a:lstStyle/>
          <a:p>
            <a:r>
              <a:rPr lang="en-AU"/>
              <a:t>FIT2004: Lec-1: Introduction and Proving Correctness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301752" y="990600"/>
            <a:ext cx="8503920" cy="4572000"/>
          </a:xfrm>
        </p:spPr>
        <p:txBody>
          <a:bodyPr>
            <a:noAutofit/>
          </a:bodyPr>
          <a:lstStyle/>
          <a:p>
            <a:r>
              <a:rPr lang="en-AU" sz="2400" dirty="0">
                <a:solidFill>
                  <a:srgbClr val="000000"/>
                </a:solidFill>
                <a:latin typeface="CMSS10"/>
              </a:rPr>
              <a:t>The subject </a:t>
            </a:r>
            <a:r>
              <a:rPr lang="en-AU" sz="2400" dirty="0">
                <a:solidFill>
                  <a:srgbClr val="000000"/>
                </a:solidFill>
                <a:latin typeface="CMSSBX10"/>
              </a:rPr>
              <a:t>is </a:t>
            </a:r>
            <a:r>
              <a:rPr lang="en-AU" sz="2400" dirty="0">
                <a:solidFill>
                  <a:srgbClr val="000000"/>
                </a:solidFill>
                <a:latin typeface="CMSS10"/>
              </a:rPr>
              <a:t>about </a:t>
            </a:r>
            <a:r>
              <a:rPr lang="en-AU" sz="2400" dirty="0">
                <a:solidFill>
                  <a:srgbClr val="800080"/>
                </a:solidFill>
                <a:latin typeface="txbtt"/>
              </a:rPr>
              <a:t>problem-solving </a:t>
            </a:r>
            <a:r>
              <a:rPr lang="en-AU" sz="2400" dirty="0">
                <a:solidFill>
                  <a:srgbClr val="000000"/>
                </a:solidFill>
                <a:latin typeface="CMSS10"/>
              </a:rPr>
              <a:t>with computers: algorithms and data structures.</a:t>
            </a:r>
          </a:p>
          <a:p>
            <a:endParaRPr lang="en-AU" sz="2400" dirty="0">
              <a:solidFill>
                <a:srgbClr val="000000"/>
              </a:solidFill>
              <a:latin typeface="CMSS10"/>
            </a:endParaRPr>
          </a:p>
          <a:p>
            <a:r>
              <a:rPr lang="en-AU" sz="2400" dirty="0">
                <a:solidFill>
                  <a:srgbClr val="000000"/>
                </a:solidFill>
                <a:latin typeface="CMSS10"/>
              </a:rPr>
              <a:t>The subject </a:t>
            </a:r>
            <a:r>
              <a:rPr lang="en-AU" sz="2400" dirty="0">
                <a:solidFill>
                  <a:srgbClr val="000000"/>
                </a:solidFill>
                <a:latin typeface="CMSSBX10"/>
              </a:rPr>
              <a:t>is not </a:t>
            </a:r>
            <a:r>
              <a:rPr lang="en-AU" sz="2400" dirty="0">
                <a:solidFill>
                  <a:srgbClr val="000000"/>
                </a:solidFill>
                <a:latin typeface="CMSS10"/>
              </a:rPr>
              <a:t>(mainly) about </a:t>
            </a:r>
            <a:r>
              <a:rPr lang="en-AU" sz="2400" dirty="0">
                <a:solidFill>
                  <a:srgbClr val="800080"/>
                </a:solidFill>
                <a:latin typeface="txbtt"/>
              </a:rPr>
              <a:t>programming</a:t>
            </a:r>
            <a:r>
              <a:rPr lang="en-AU" sz="2400" dirty="0">
                <a:solidFill>
                  <a:srgbClr val="000000"/>
                </a:solidFill>
                <a:latin typeface="CMSS10"/>
              </a:rPr>
              <a:t>. </a:t>
            </a:r>
          </a:p>
          <a:p>
            <a:endParaRPr lang="en-AU" sz="2400" dirty="0">
              <a:solidFill>
                <a:srgbClr val="000000"/>
              </a:solidFill>
              <a:latin typeface="CMSS10"/>
            </a:endParaRPr>
          </a:p>
          <a:p>
            <a:r>
              <a:rPr lang="en-AU" sz="2400" dirty="0">
                <a:solidFill>
                  <a:srgbClr val="000000"/>
                </a:solidFill>
                <a:latin typeface="CMSS10"/>
              </a:rPr>
              <a:t>The subject just happens to use </a:t>
            </a:r>
            <a:r>
              <a:rPr lang="en-AU" sz="2400" dirty="0">
                <a:solidFill>
                  <a:srgbClr val="008000"/>
                </a:solidFill>
                <a:latin typeface="txbtt"/>
              </a:rPr>
              <a:t>Python </a:t>
            </a:r>
            <a:r>
              <a:rPr lang="en-AU" sz="2400" dirty="0">
                <a:solidFill>
                  <a:srgbClr val="000000"/>
                </a:solidFill>
                <a:latin typeface="CMSS10"/>
              </a:rPr>
              <a:t>as the programming language in which lab work (etc.) is done. This subject is really </a:t>
            </a:r>
            <a:r>
              <a:rPr lang="en-AU" sz="2400" dirty="0">
                <a:solidFill>
                  <a:srgbClr val="800080"/>
                </a:solidFill>
                <a:latin typeface="txbtt"/>
              </a:rPr>
              <a:t>language agnostic</a:t>
            </a:r>
            <a:r>
              <a:rPr lang="en-AU" sz="2400" dirty="0">
                <a:solidFill>
                  <a:srgbClr val="000000"/>
                </a:solidFill>
                <a:latin typeface="CMSS10"/>
              </a:rPr>
              <a:t>.</a:t>
            </a:r>
            <a:endParaRPr lang="en-AU" sz="1400" dirty="0">
              <a:solidFill>
                <a:srgbClr val="000000"/>
              </a:solidFill>
              <a:latin typeface="CMSY8"/>
            </a:endParaRPr>
          </a:p>
          <a:p>
            <a:endParaRPr lang="en-AU" sz="2400" dirty="0">
              <a:solidFill>
                <a:srgbClr val="000000"/>
              </a:solidFill>
              <a:latin typeface="CMSS10"/>
            </a:endParaRPr>
          </a:p>
          <a:p>
            <a:r>
              <a:rPr lang="en-AU" sz="2400" dirty="0">
                <a:solidFill>
                  <a:srgbClr val="000000"/>
                </a:solidFill>
                <a:latin typeface="CMSS10"/>
              </a:rPr>
              <a:t>Algorithms in this courseware will be presented/describe in </a:t>
            </a:r>
            <a:r>
              <a:rPr lang="en-AU" sz="2400" dirty="0">
                <a:solidFill>
                  <a:srgbClr val="000000"/>
                </a:solidFill>
                <a:latin typeface="txtt"/>
              </a:rPr>
              <a:t>English</a:t>
            </a:r>
            <a:r>
              <a:rPr lang="en-AU" sz="2400" dirty="0">
                <a:solidFill>
                  <a:srgbClr val="000000"/>
                </a:solidFill>
                <a:latin typeface="CMSS10"/>
              </a:rPr>
              <a:t>, </a:t>
            </a:r>
            <a:r>
              <a:rPr lang="en-AU" sz="2400" dirty="0">
                <a:solidFill>
                  <a:srgbClr val="000000"/>
                </a:solidFill>
                <a:latin typeface="txtt"/>
              </a:rPr>
              <a:t>pseudo-code</a:t>
            </a:r>
            <a:r>
              <a:rPr lang="en-AU" sz="2400" dirty="0">
                <a:solidFill>
                  <a:srgbClr val="000000"/>
                </a:solidFill>
                <a:latin typeface="CMSS10"/>
              </a:rPr>
              <a:t>, </a:t>
            </a:r>
            <a:r>
              <a:rPr lang="en-AU" sz="2400" dirty="0">
                <a:solidFill>
                  <a:srgbClr val="000000"/>
                </a:solidFill>
                <a:latin typeface="txtt"/>
              </a:rPr>
              <a:t>procedural set of instructions</a:t>
            </a:r>
            <a:r>
              <a:rPr lang="en-AU" sz="2400" dirty="0">
                <a:solidFill>
                  <a:srgbClr val="000000"/>
                </a:solidFill>
                <a:latin typeface="CMSS10"/>
              </a:rPr>
              <a:t>, </a:t>
            </a:r>
            <a:r>
              <a:rPr lang="en-AU" sz="2400" dirty="0">
                <a:solidFill>
                  <a:srgbClr val="000000"/>
                </a:solidFill>
                <a:latin typeface="txtt"/>
              </a:rPr>
              <a:t>Python</a:t>
            </a:r>
            <a:r>
              <a:rPr lang="en-AU" sz="2400" dirty="0">
                <a:solidFill>
                  <a:srgbClr val="000000"/>
                </a:solidFill>
                <a:latin typeface="CMSS10"/>
              </a:rPr>
              <a:t>, or even other programming language(s), as convenient.</a:t>
            </a:r>
          </a:p>
        </p:txBody>
      </p:sp>
    </p:spTree>
    <p:extLst>
      <p:ext uri="{BB962C8B-B14F-4D97-AF65-F5344CB8AC3E}">
        <p14:creationId xmlns:p14="http://schemas.microsoft.com/office/powerpoint/2010/main" val="2026218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latin typeface="Arial Black" panose="020B0A04020102020204" pitchFamily="34" charset="0"/>
              </a:rPr>
              <a:t>Algorithmic Analysis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4800" y="6410848"/>
            <a:ext cx="4572000" cy="365760"/>
          </a:xfrm>
        </p:spPr>
        <p:txBody>
          <a:bodyPr/>
          <a:lstStyle/>
          <a:p>
            <a:r>
              <a:rPr lang="en-AU"/>
              <a:t>FIT2004: Lec-1: Introduction and Proving Correctness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301752" y="990600"/>
            <a:ext cx="8503920" cy="4572000"/>
          </a:xfrm>
        </p:spPr>
        <p:txBody>
          <a:bodyPr>
            <a:noAutofit/>
          </a:bodyPr>
          <a:lstStyle/>
          <a:p>
            <a:endParaRPr lang="en-AU" sz="2400" dirty="0">
              <a:solidFill>
                <a:srgbClr val="000000"/>
              </a:solidFill>
              <a:latin typeface="CMSS10"/>
            </a:endParaRPr>
          </a:p>
          <a:p>
            <a:pPr marL="0" indent="0">
              <a:buNone/>
            </a:pPr>
            <a:r>
              <a:rPr lang="en-AU" sz="2400" dirty="0"/>
              <a:t>In algorithmic analysis, one is interested in (at least) two things:</a:t>
            </a:r>
          </a:p>
          <a:p>
            <a:pPr lvl="1"/>
            <a:r>
              <a:rPr lang="en-AU" sz="1900" dirty="0"/>
              <a:t>An algorithm's correctness.</a:t>
            </a:r>
          </a:p>
          <a:p>
            <a:pPr lvl="1"/>
            <a:r>
              <a:rPr lang="en-AU" sz="1900" dirty="0"/>
              <a:t>The amount of resources used by the algorithm</a:t>
            </a:r>
          </a:p>
          <a:p>
            <a:r>
              <a:rPr lang="en-AU" sz="2400" dirty="0"/>
              <a:t>In this lecture we will see how to prove correctness. </a:t>
            </a:r>
          </a:p>
          <a:p>
            <a:r>
              <a:rPr lang="en-AU" sz="2400" dirty="0"/>
              <a:t>Next week, we will analyse the resources used by the algorithm aka complexity analysis.</a:t>
            </a:r>
            <a:endParaRPr lang="en-AU" sz="2400" dirty="0">
              <a:latin typeface="CG Times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8725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latin typeface="Arial Black" panose="020B0A04020102020204" pitchFamily="34" charset="0"/>
              </a:rPr>
              <a:t>Consequences of errors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4800" y="6410848"/>
            <a:ext cx="4572000" cy="365760"/>
          </a:xfrm>
        </p:spPr>
        <p:txBody>
          <a:bodyPr/>
          <a:lstStyle/>
          <a:p>
            <a:r>
              <a:rPr lang="en-AU"/>
              <a:t>FIT2004: Lec-1: Introduction and Proving Correctness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304800" y="1143000"/>
            <a:ext cx="8503920" cy="45720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AU" sz="2400" dirty="0"/>
              <a:t>Explosion of unmanned Ariane 5 rocket in 1996</a:t>
            </a:r>
          </a:p>
          <a:p>
            <a:r>
              <a:rPr lang="en-AU" sz="2400" dirty="0"/>
              <a:t>Exploded within 40 seconds after launch</a:t>
            </a:r>
          </a:p>
          <a:p>
            <a:r>
              <a:rPr lang="en-AU" sz="2400" dirty="0"/>
              <a:t>Horizontal velocity incorrectly computed</a:t>
            </a:r>
          </a:p>
          <a:p>
            <a:r>
              <a:rPr lang="en-AU" sz="2400" dirty="0"/>
              <a:t>Loss ~$7 Billion dollars</a:t>
            </a:r>
          </a:p>
          <a:p>
            <a:endParaRPr lang="en-AU" sz="1900" dirty="0">
              <a:solidFill>
                <a:srgbClr val="00B0F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0ED79B00-4D80-46AB-A1FE-6C833776C1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6678" y="2633924"/>
            <a:ext cx="4572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859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latin typeface="Arial Black" panose="020B0A04020102020204" pitchFamily="34" charset="0"/>
              </a:rPr>
              <a:t>Consequences of errors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4800" y="6410848"/>
            <a:ext cx="4572000" cy="365760"/>
          </a:xfrm>
        </p:spPr>
        <p:txBody>
          <a:bodyPr/>
          <a:lstStyle/>
          <a:p>
            <a:r>
              <a:rPr lang="en-AU"/>
              <a:t>FIT2004: Lec-1: Introduction and Proving Correctness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304800" y="1143000"/>
            <a:ext cx="8503920" cy="45720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AU" sz="2400" dirty="0"/>
              <a:t>American Patriot Missile battery in Saudi Arabia failed to intercept an incoming Iraqi Scud Missile</a:t>
            </a:r>
          </a:p>
          <a:p>
            <a:r>
              <a:rPr lang="en-AU" sz="2400" dirty="0"/>
              <a:t>Killed 28 US soldiers</a:t>
            </a:r>
          </a:p>
          <a:p>
            <a:r>
              <a:rPr lang="en-AU" sz="2400" dirty="0"/>
              <a:t>Incorrect computation of the time since boot</a:t>
            </a:r>
          </a:p>
          <a:p>
            <a:endParaRPr lang="en-AU" sz="1900" dirty="0">
              <a:solidFill>
                <a:srgbClr val="00B0F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2D890CC3-0913-41A1-8FBB-E32B044F72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2819400"/>
            <a:ext cx="2390236" cy="337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635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latin typeface="Arial Black" panose="020B0A04020102020204" pitchFamily="34" charset="0"/>
              </a:rPr>
              <a:t>Consequences of errors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4800" y="6410848"/>
            <a:ext cx="4572000" cy="365760"/>
          </a:xfrm>
        </p:spPr>
        <p:txBody>
          <a:bodyPr/>
          <a:lstStyle/>
          <a:p>
            <a:r>
              <a:rPr lang="en-AU"/>
              <a:t>FIT2004: Lec-1: Introduction and Proving Correctness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304800" y="1143000"/>
            <a:ext cx="8503920" cy="45720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AU" sz="2400" dirty="0"/>
              <a:t>Incorrect maps almost started a war between Costa Rica and Nicaragua</a:t>
            </a:r>
            <a:endParaRPr lang="en-AU" sz="1900" dirty="0">
              <a:solidFill>
                <a:srgbClr val="00B0F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72774451-B91A-421A-A864-CF9FBE7B1A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856" y="1950828"/>
            <a:ext cx="8224192" cy="4112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95217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latin typeface="Arial Black" panose="020B0A04020102020204" pitchFamily="34" charset="0"/>
              </a:rPr>
              <a:t>Proving correctness of algorithms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4800" y="6410848"/>
            <a:ext cx="4572000" cy="365760"/>
          </a:xfrm>
        </p:spPr>
        <p:txBody>
          <a:bodyPr/>
          <a:lstStyle/>
          <a:p>
            <a:r>
              <a:rPr lang="en-AU"/>
              <a:t>FIT2004: Lec-1: Introduction and Proving Correctness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304800" y="1143000"/>
            <a:ext cx="8503920" cy="4572000"/>
          </a:xfrm>
        </p:spPr>
        <p:txBody>
          <a:bodyPr>
            <a:noAutofit/>
          </a:bodyPr>
          <a:lstStyle/>
          <a:p>
            <a:endParaRPr lang="en-AU" sz="2400" dirty="0">
              <a:solidFill>
                <a:srgbClr val="000000"/>
              </a:solidFill>
              <a:latin typeface="CMSS10"/>
            </a:endParaRPr>
          </a:p>
          <a:p>
            <a:r>
              <a:rPr lang="en-AU" sz="2400" dirty="0"/>
              <a:t>Commonly, we write programs and then test them.</a:t>
            </a:r>
          </a:p>
          <a:p>
            <a:r>
              <a:rPr lang="en-AU" sz="2400" dirty="0"/>
              <a:t>However, testing can only show that a program is </a:t>
            </a:r>
            <a:r>
              <a:rPr lang="en-AU" sz="2400" b="1" u="sng" dirty="0"/>
              <a:t>wrong</a:t>
            </a:r>
            <a:r>
              <a:rPr lang="en-AU" sz="2400" dirty="0"/>
              <a:t>.</a:t>
            </a:r>
          </a:p>
          <a:p>
            <a:r>
              <a:rPr lang="en-AU" sz="2400" dirty="0"/>
              <a:t>It cannot guarantee that it is </a:t>
            </a:r>
            <a:r>
              <a:rPr lang="en-AU" sz="2400" b="1" u="sng" dirty="0"/>
              <a:t>always</a:t>
            </a:r>
            <a:r>
              <a:rPr lang="en-AU" sz="2400" dirty="0"/>
              <a:t> correct!</a:t>
            </a:r>
          </a:p>
          <a:p>
            <a:pPr lvl="1"/>
            <a:r>
              <a:rPr lang="en-AU" sz="1900" dirty="0"/>
              <a:t>It may give correct results for 1 Billion test cases but may still be incorrect …</a:t>
            </a:r>
          </a:p>
          <a:p>
            <a:r>
              <a:rPr lang="en-AU" sz="2400" dirty="0">
                <a:hlinkClick r:id="rId2"/>
              </a:rPr>
              <a:t>[Logic]</a:t>
            </a:r>
            <a:r>
              <a:rPr lang="en-AU" sz="2400" dirty="0"/>
              <a:t>, on the other hand, can prove that a program is always correct. This is usually achieved in two parts:</a:t>
            </a:r>
          </a:p>
          <a:p>
            <a:pPr marL="731520" lvl="1" indent="-457200">
              <a:buFont typeface="+mj-lt"/>
              <a:buAutoNum type="arabicPeriod"/>
            </a:pPr>
            <a:r>
              <a:rPr lang="en-AU" sz="2000" dirty="0">
                <a:solidFill>
                  <a:srgbClr val="00B0F0"/>
                </a:solidFill>
              </a:rPr>
              <a:t>Show that the program </a:t>
            </a:r>
            <a:r>
              <a:rPr lang="en-AU" sz="2000" b="1" u="sng" dirty="0">
                <a:solidFill>
                  <a:srgbClr val="00B0F0"/>
                </a:solidFill>
              </a:rPr>
              <a:t>always</a:t>
            </a:r>
            <a:r>
              <a:rPr lang="en-AU" sz="2000" dirty="0">
                <a:solidFill>
                  <a:srgbClr val="00B0F0"/>
                </a:solidFill>
              </a:rPr>
              <a:t> terminates, and</a:t>
            </a:r>
            <a:endParaRPr lang="en-AU" sz="1900" dirty="0">
              <a:solidFill>
                <a:srgbClr val="00B0F0"/>
              </a:solidFill>
            </a:endParaRPr>
          </a:p>
          <a:p>
            <a:pPr marL="731520" lvl="1" indent="-457200">
              <a:buFont typeface="+mj-lt"/>
              <a:buAutoNum type="arabicPeriod"/>
            </a:pPr>
            <a:r>
              <a:rPr lang="en-AU" sz="1900" dirty="0">
                <a:solidFill>
                  <a:srgbClr val="00B0F0"/>
                </a:solidFill>
              </a:rPr>
              <a:t>Show that a program produces correct results when it terminates</a:t>
            </a:r>
          </a:p>
        </p:txBody>
      </p:sp>
    </p:spTree>
    <p:extLst>
      <p:ext uri="{BB962C8B-B14F-4D97-AF65-F5344CB8AC3E}">
        <p14:creationId xmlns:p14="http://schemas.microsoft.com/office/powerpoint/2010/main" val="1034867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latin typeface="Arial Black" panose="020B0A04020102020204" pitchFamily="34" charset="0"/>
              </a:rPr>
              <a:t>Part 2: Outline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4800" y="6410848"/>
            <a:ext cx="4572000" cy="365760"/>
          </a:xfrm>
        </p:spPr>
        <p:txBody>
          <a:bodyPr/>
          <a:lstStyle/>
          <a:p>
            <a:r>
              <a:rPr lang="en-AU"/>
              <a:t>FIT2004: Lec-1: Introduction and Proving Correctness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301752" y="990600"/>
            <a:ext cx="8503920" cy="4572000"/>
          </a:xfrm>
        </p:spPr>
        <p:txBody>
          <a:bodyPr>
            <a:noAutofit/>
          </a:bodyPr>
          <a:lstStyle/>
          <a:p>
            <a:endParaRPr lang="en-AU" sz="2400" dirty="0">
              <a:solidFill>
                <a:srgbClr val="000000"/>
              </a:solidFill>
              <a:latin typeface="CMSS10"/>
            </a:endParaRPr>
          </a:p>
          <a:p>
            <a:r>
              <a:rPr lang="en-AU" sz="2400" dirty="0">
                <a:solidFill>
                  <a:srgbClr val="00B050"/>
                </a:solidFill>
                <a:latin typeface="CMSS10"/>
              </a:rPr>
              <a:t>Proving Correctness of Algorithms</a:t>
            </a:r>
          </a:p>
          <a:p>
            <a:pPr lvl="1"/>
            <a:r>
              <a:rPr lang="en-AU" sz="1900" dirty="0">
                <a:solidFill>
                  <a:srgbClr val="00B050"/>
                </a:solidFill>
                <a:latin typeface="CMSS10"/>
              </a:rPr>
              <a:t>Finding Minimum</a:t>
            </a:r>
          </a:p>
          <a:p>
            <a:pPr lvl="1"/>
            <a:r>
              <a:rPr lang="en-AU" sz="1900" dirty="0">
                <a:solidFill>
                  <a:schemeClr val="tx1"/>
                </a:solidFill>
                <a:latin typeface="CMSS10"/>
              </a:rPr>
              <a:t>Binary Search</a:t>
            </a:r>
          </a:p>
          <a:p>
            <a:r>
              <a:rPr lang="en-AU" sz="2400" dirty="0">
                <a:latin typeface="CMSS10"/>
              </a:rPr>
              <a:t>Complexity Analysis (Recap)</a:t>
            </a:r>
          </a:p>
          <a:p>
            <a:r>
              <a:rPr lang="en-AU" sz="2400" dirty="0">
                <a:latin typeface="CMSS10"/>
              </a:rPr>
              <a:t>Solving Recurrence Relations</a:t>
            </a:r>
          </a:p>
          <a:p>
            <a:endParaRPr lang="en-AU" sz="2400" dirty="0">
              <a:solidFill>
                <a:schemeClr val="tx1"/>
              </a:solidFill>
              <a:latin typeface="CMSS10"/>
            </a:endParaRPr>
          </a:p>
        </p:txBody>
      </p:sp>
    </p:spTree>
    <p:extLst>
      <p:ext uri="{BB962C8B-B14F-4D97-AF65-F5344CB8AC3E}">
        <p14:creationId xmlns:p14="http://schemas.microsoft.com/office/powerpoint/2010/main" val="230108295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>
                <a:latin typeface="Arial Black" panose="020B0A04020102020204" pitchFamily="34" charset="0"/>
              </a:rPr>
              <a:t>Finding minimum value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4800" y="6410848"/>
            <a:ext cx="4572000" cy="365760"/>
          </a:xfrm>
        </p:spPr>
        <p:txBody>
          <a:bodyPr/>
          <a:lstStyle/>
          <a:p>
            <a:r>
              <a:rPr lang="en-AU"/>
              <a:t>FIT2004: Lec-1: Introduction and Proving Correctness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301752" y="990600"/>
            <a:ext cx="8503920" cy="45720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AU" sz="1800" dirty="0">
                <a:solidFill>
                  <a:srgbClr val="00B050"/>
                </a:solidFill>
                <a:highlight>
                  <a:srgbClr val="FFFFFF"/>
                </a:highlight>
                <a:latin typeface="Courier New"/>
              </a:rPr>
              <a:t>//Find minimum value in an unsorted array of N&gt;0 elements</a:t>
            </a:r>
          </a:p>
          <a:p>
            <a:pPr marL="0" indent="0">
              <a:buNone/>
            </a:pP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min 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=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array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[</a:t>
            </a:r>
            <a:r>
              <a:rPr lang="en-AU" sz="1800" dirty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1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]</a:t>
            </a:r>
            <a:r>
              <a:rPr lang="en-AU" sz="1800" dirty="0">
                <a:solidFill>
                  <a:srgbClr val="00B050"/>
                </a:solidFill>
                <a:highlight>
                  <a:srgbClr val="FFFFFF"/>
                </a:highlight>
                <a:latin typeface="Courier New"/>
              </a:rPr>
              <a:t>//in this unit, we assume index starts at 1</a:t>
            </a:r>
            <a:endParaRPr lang="en-AU" sz="1800" b="1" dirty="0">
              <a:solidFill>
                <a:srgbClr val="000080"/>
              </a:solidFill>
              <a:highlight>
                <a:srgbClr val="FFFFFF"/>
              </a:highlight>
              <a:latin typeface="Courier New"/>
            </a:endParaRPr>
          </a:p>
          <a:p>
            <a:pPr marL="0" indent="0">
              <a:buNone/>
            </a:pP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index = 2</a:t>
            </a:r>
          </a:p>
          <a:p>
            <a:pPr marL="0" indent="0">
              <a:buNone/>
            </a:pPr>
            <a:endParaRPr lang="en-AU" sz="1800" b="1" dirty="0">
              <a:solidFill>
                <a:srgbClr val="0000FF"/>
              </a:solidFill>
              <a:highlight>
                <a:srgbClr val="FFFFFF"/>
              </a:highlight>
              <a:latin typeface="Courier New"/>
            </a:endParaRPr>
          </a:p>
          <a:p>
            <a:pPr marL="0" indent="0">
              <a:buNone/>
            </a:pPr>
            <a:r>
              <a:rPr lang="en-AU" sz="1800" b="1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</a:rPr>
              <a:t>while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index 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&lt;=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N</a:t>
            </a:r>
            <a:endParaRPr lang="en-AU" sz="1800" b="1" dirty="0">
              <a:solidFill>
                <a:srgbClr val="000080"/>
              </a:solidFill>
              <a:highlight>
                <a:srgbClr val="FFFFFF"/>
              </a:highlight>
              <a:latin typeface="Courier New"/>
            </a:endParaRPr>
          </a:p>
          <a:p>
            <a:pPr marL="0" indent="0">
              <a:buNone/>
            </a:pPr>
            <a:endParaRPr lang="en-AU" sz="1800" dirty="0">
              <a:solidFill>
                <a:srgbClr val="000000"/>
              </a:solidFill>
              <a:highlight>
                <a:srgbClr val="FFFFFF"/>
              </a:highlight>
              <a:latin typeface="Courier New"/>
            </a:endParaRPr>
          </a:p>
          <a:p>
            <a:pPr marL="0" indent="0">
              <a:buNone/>
            </a:pP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	</a:t>
            </a:r>
            <a:r>
              <a:rPr lang="en-AU" sz="1800" b="1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</a:rPr>
              <a:t>if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array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[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index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]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&lt;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min</a:t>
            </a:r>
          </a:p>
          <a:p>
            <a:pPr marL="0" indent="0">
              <a:buNone/>
            </a:pP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		min 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=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array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[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index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]</a:t>
            </a:r>
            <a:endParaRPr lang="en-AU" sz="1800" dirty="0">
              <a:solidFill>
                <a:srgbClr val="000000"/>
              </a:solidFill>
              <a:highlight>
                <a:srgbClr val="FFFFFF"/>
              </a:highlight>
              <a:latin typeface="Courier New"/>
            </a:endParaRPr>
          </a:p>
          <a:p>
            <a:pPr marL="0" indent="0">
              <a:buNone/>
            </a:pP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	index 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=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index 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+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</a:t>
            </a:r>
            <a:r>
              <a:rPr lang="en-AU" sz="1800" dirty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1</a:t>
            </a:r>
          </a:p>
          <a:p>
            <a:pPr marL="0" indent="0">
              <a:buNone/>
            </a:pPr>
            <a:endParaRPr lang="en-AU" sz="1800" b="1" dirty="0">
              <a:solidFill>
                <a:srgbClr val="0000FF"/>
              </a:solidFill>
              <a:highlight>
                <a:srgbClr val="FFFFFF"/>
              </a:highlight>
              <a:latin typeface="Courier New"/>
            </a:endParaRPr>
          </a:p>
          <a:p>
            <a:pPr marL="0" indent="0">
              <a:buNone/>
            </a:pPr>
            <a:r>
              <a:rPr lang="en-AU" sz="1800" b="1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</a:rPr>
              <a:t>return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min</a:t>
            </a:r>
            <a:endParaRPr lang="en-AU" sz="1800" dirty="0">
              <a:solidFill>
                <a:srgbClr val="000000"/>
              </a:solidFill>
              <a:latin typeface="CMSS10"/>
            </a:endParaRPr>
          </a:p>
        </p:txBody>
      </p:sp>
    </p:spTree>
    <p:extLst>
      <p:ext uri="{BB962C8B-B14F-4D97-AF65-F5344CB8AC3E}">
        <p14:creationId xmlns:p14="http://schemas.microsoft.com/office/powerpoint/2010/main" val="667798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>
                <a:latin typeface="Arial Black" panose="020B0A04020102020204" pitchFamily="34" charset="0"/>
              </a:rPr>
              <a:t>Does it always terminate?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4800" y="6410848"/>
            <a:ext cx="4572000" cy="365760"/>
          </a:xfrm>
        </p:spPr>
        <p:txBody>
          <a:bodyPr/>
          <a:lstStyle/>
          <a:p>
            <a:r>
              <a:rPr lang="en-AU"/>
              <a:t>FIT2004: Lec-1: Introduction and Proving Correctness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301752" y="990600"/>
            <a:ext cx="8503920" cy="45720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AU" sz="1800" dirty="0">
                <a:solidFill>
                  <a:srgbClr val="00B050"/>
                </a:solidFill>
                <a:highlight>
                  <a:srgbClr val="FFFFFF"/>
                </a:highlight>
                <a:latin typeface="Courier New"/>
              </a:rPr>
              <a:t>//Find minimum value in an unsorted array of N&gt;0 elements</a:t>
            </a:r>
          </a:p>
          <a:p>
            <a:pPr marL="0" indent="0">
              <a:buNone/>
            </a:pP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min 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=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array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[</a:t>
            </a:r>
            <a:r>
              <a:rPr lang="en-AU" sz="1800" dirty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1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]</a:t>
            </a:r>
          </a:p>
          <a:p>
            <a:pPr marL="0" indent="0">
              <a:buNone/>
            </a:pP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index = 2</a:t>
            </a:r>
          </a:p>
          <a:p>
            <a:pPr marL="0" indent="0">
              <a:buNone/>
            </a:pPr>
            <a:endParaRPr lang="en-AU" sz="1800" b="1" dirty="0">
              <a:solidFill>
                <a:srgbClr val="0000FF"/>
              </a:solidFill>
              <a:highlight>
                <a:srgbClr val="FFFFFF"/>
              </a:highlight>
              <a:latin typeface="Courier New"/>
            </a:endParaRPr>
          </a:p>
          <a:p>
            <a:pPr marL="0" indent="0">
              <a:buNone/>
            </a:pPr>
            <a:r>
              <a:rPr lang="en-AU" sz="1800" b="1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</a:rPr>
              <a:t>while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index 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&lt;=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N</a:t>
            </a:r>
            <a:endParaRPr lang="en-AU" sz="1800" b="1" dirty="0">
              <a:solidFill>
                <a:srgbClr val="000080"/>
              </a:solidFill>
              <a:highlight>
                <a:srgbClr val="FFFFFF"/>
              </a:highlight>
              <a:latin typeface="Courier New"/>
            </a:endParaRPr>
          </a:p>
          <a:p>
            <a:pPr marL="0" indent="0">
              <a:buNone/>
            </a:pPr>
            <a:endParaRPr lang="en-AU" sz="1800" dirty="0">
              <a:solidFill>
                <a:srgbClr val="000000"/>
              </a:solidFill>
              <a:highlight>
                <a:srgbClr val="FFFFFF"/>
              </a:highlight>
              <a:latin typeface="Courier New"/>
            </a:endParaRPr>
          </a:p>
          <a:p>
            <a:pPr marL="0" indent="0">
              <a:buNone/>
            </a:pP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	</a:t>
            </a:r>
            <a:r>
              <a:rPr lang="en-AU" sz="1800" b="1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</a:rPr>
              <a:t>if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array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[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index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]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&lt;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min</a:t>
            </a:r>
          </a:p>
          <a:p>
            <a:pPr marL="0" indent="0">
              <a:buNone/>
            </a:pP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		min 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=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array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[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index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]</a:t>
            </a:r>
            <a:endParaRPr lang="en-AU" sz="1800" dirty="0">
              <a:solidFill>
                <a:srgbClr val="000000"/>
              </a:solidFill>
              <a:highlight>
                <a:srgbClr val="FFFFFF"/>
              </a:highlight>
              <a:latin typeface="Courier New"/>
            </a:endParaRPr>
          </a:p>
          <a:p>
            <a:pPr marL="0" indent="0">
              <a:buNone/>
            </a:pP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	index 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=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index 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+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</a:t>
            </a:r>
            <a:r>
              <a:rPr lang="en-AU" sz="1800" dirty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1</a:t>
            </a:r>
          </a:p>
          <a:p>
            <a:pPr marL="0" indent="0">
              <a:buNone/>
            </a:pPr>
            <a:endParaRPr lang="en-AU" sz="1800" b="1" dirty="0">
              <a:solidFill>
                <a:srgbClr val="0000FF"/>
              </a:solidFill>
              <a:highlight>
                <a:srgbClr val="FFFFFF"/>
              </a:highlight>
              <a:latin typeface="Courier New"/>
            </a:endParaRPr>
          </a:p>
          <a:p>
            <a:pPr marL="0" indent="0">
              <a:buNone/>
            </a:pPr>
            <a:r>
              <a:rPr lang="en-AU" sz="1800" b="1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</a:rPr>
              <a:t>return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min</a:t>
            </a:r>
            <a:endParaRPr lang="en-AU" sz="1800" dirty="0">
              <a:solidFill>
                <a:srgbClr val="000000"/>
              </a:solidFill>
              <a:latin typeface="CMSS10"/>
            </a:endParaRPr>
          </a:p>
        </p:txBody>
      </p:sp>
    </p:spTree>
    <p:extLst>
      <p:ext uri="{BB962C8B-B14F-4D97-AF65-F5344CB8AC3E}">
        <p14:creationId xmlns:p14="http://schemas.microsoft.com/office/powerpoint/2010/main" val="2311248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>
                <a:latin typeface="Arial Black" panose="020B0A04020102020204" pitchFamily="34" charset="0"/>
              </a:rPr>
              <a:t>Correct result at termination?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4800" y="6410848"/>
            <a:ext cx="4572000" cy="365760"/>
          </a:xfrm>
        </p:spPr>
        <p:txBody>
          <a:bodyPr/>
          <a:lstStyle/>
          <a:p>
            <a:r>
              <a:rPr lang="en-AU"/>
              <a:t>FIT2004: Lec-1: Introduction and Proving Correctness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301752" y="990600"/>
            <a:ext cx="8503920" cy="45720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AU" sz="1800" dirty="0">
                <a:solidFill>
                  <a:srgbClr val="00B050"/>
                </a:solidFill>
                <a:highlight>
                  <a:srgbClr val="FFFFFF"/>
                </a:highlight>
                <a:latin typeface="Courier New"/>
              </a:rPr>
              <a:t>//Find minimum value in an unsorted array of N&gt;0 elements</a:t>
            </a:r>
          </a:p>
          <a:p>
            <a:pPr marL="0" indent="0">
              <a:buNone/>
            </a:pP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min 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=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array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[</a:t>
            </a:r>
            <a:r>
              <a:rPr lang="en-AU" sz="1800" dirty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1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]</a:t>
            </a:r>
          </a:p>
          <a:p>
            <a:pPr marL="0" indent="0">
              <a:buNone/>
            </a:pP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index = 2</a:t>
            </a:r>
          </a:p>
          <a:p>
            <a:pPr marL="0" indent="0">
              <a:buNone/>
            </a:pPr>
            <a:endParaRPr lang="en-AU" sz="1800" b="1" dirty="0">
              <a:solidFill>
                <a:srgbClr val="0000FF"/>
              </a:solidFill>
              <a:highlight>
                <a:srgbClr val="FFFFFF"/>
              </a:highlight>
              <a:latin typeface="Courier New"/>
            </a:endParaRPr>
          </a:p>
          <a:p>
            <a:pPr marL="0" indent="0">
              <a:buNone/>
            </a:pPr>
            <a:r>
              <a:rPr lang="en-AU" sz="1800" b="1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</a:rPr>
              <a:t>while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index 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&lt;=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N</a:t>
            </a:r>
            <a:endParaRPr lang="en-AU" sz="1800" b="1" dirty="0">
              <a:solidFill>
                <a:srgbClr val="000080"/>
              </a:solidFill>
              <a:highlight>
                <a:srgbClr val="FFFFFF"/>
              </a:highlight>
              <a:latin typeface="Courier New"/>
            </a:endParaRPr>
          </a:p>
          <a:p>
            <a:pPr marL="0" indent="0">
              <a:buNone/>
            </a:pPr>
            <a:endParaRPr lang="en-AU" sz="1800" dirty="0">
              <a:solidFill>
                <a:srgbClr val="000000"/>
              </a:solidFill>
              <a:highlight>
                <a:srgbClr val="FFFFFF"/>
              </a:highlight>
              <a:latin typeface="Courier New"/>
            </a:endParaRPr>
          </a:p>
          <a:p>
            <a:pPr marL="0" indent="0">
              <a:buNone/>
            </a:pP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	</a:t>
            </a:r>
            <a:r>
              <a:rPr lang="en-AU" sz="1800" b="1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</a:rPr>
              <a:t>if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array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[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index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]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&lt;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min</a:t>
            </a:r>
          </a:p>
          <a:p>
            <a:pPr marL="0" indent="0">
              <a:buNone/>
            </a:pP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		min 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=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array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[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index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]</a:t>
            </a:r>
            <a:endParaRPr lang="en-AU" sz="1800" dirty="0">
              <a:solidFill>
                <a:srgbClr val="000000"/>
              </a:solidFill>
              <a:highlight>
                <a:srgbClr val="FFFFFF"/>
              </a:highlight>
              <a:latin typeface="Courier New"/>
            </a:endParaRPr>
          </a:p>
          <a:p>
            <a:pPr marL="0" indent="0">
              <a:buNone/>
            </a:pP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	index 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=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index 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+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</a:t>
            </a:r>
            <a:r>
              <a:rPr lang="en-AU" sz="1800" dirty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1</a:t>
            </a:r>
          </a:p>
          <a:p>
            <a:pPr marL="0" indent="0">
              <a:buNone/>
            </a:pPr>
            <a:endParaRPr lang="en-AU" sz="1800" b="1" dirty="0">
              <a:solidFill>
                <a:srgbClr val="0000FF"/>
              </a:solidFill>
              <a:highlight>
                <a:srgbClr val="FFFFFF"/>
              </a:highlight>
              <a:latin typeface="Courier New"/>
            </a:endParaRPr>
          </a:p>
          <a:p>
            <a:pPr marL="0" indent="0">
              <a:buNone/>
            </a:pPr>
            <a:r>
              <a:rPr lang="en-AU" sz="1800" b="1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</a:rPr>
              <a:t>return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min</a:t>
            </a:r>
            <a:endParaRPr lang="en-AU" sz="1800" dirty="0">
              <a:solidFill>
                <a:srgbClr val="000000"/>
              </a:solidFill>
              <a:latin typeface="CMSS10"/>
            </a:endParaRPr>
          </a:p>
        </p:txBody>
      </p:sp>
    </p:spTree>
    <p:extLst>
      <p:ext uri="{BB962C8B-B14F-4D97-AF65-F5344CB8AC3E}">
        <p14:creationId xmlns:p14="http://schemas.microsoft.com/office/powerpoint/2010/main" val="86005434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>
                <a:latin typeface="Arial Black" panose="020B0A04020102020204" pitchFamily="34" charset="0"/>
              </a:rPr>
              <a:t>Correctness using Loop Invariant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4800" y="6410848"/>
            <a:ext cx="4572000" cy="365760"/>
          </a:xfrm>
        </p:spPr>
        <p:txBody>
          <a:bodyPr/>
          <a:lstStyle/>
          <a:p>
            <a:r>
              <a:rPr lang="en-AU"/>
              <a:t>FIT2004: Lec-1: Introduction and Proving Correctness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301752" y="990600"/>
            <a:ext cx="8842248" cy="45720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AU" sz="1800" dirty="0">
                <a:solidFill>
                  <a:srgbClr val="00B050"/>
                </a:solidFill>
                <a:highlight>
                  <a:srgbClr val="FFFFFF"/>
                </a:highlight>
                <a:latin typeface="Courier New"/>
              </a:rPr>
              <a:t>//A Loop Invariant (LI) is a property that is true in each iteration</a:t>
            </a:r>
          </a:p>
          <a:p>
            <a:pPr marL="0" indent="0">
              <a:buNone/>
            </a:pP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min 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=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array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[</a:t>
            </a:r>
            <a:r>
              <a:rPr lang="en-AU" sz="1800" dirty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1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]</a:t>
            </a:r>
          </a:p>
          <a:p>
            <a:pPr marL="0" indent="0">
              <a:buNone/>
            </a:pP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index = 2</a:t>
            </a:r>
          </a:p>
          <a:p>
            <a:pPr marL="0" indent="0">
              <a:buNone/>
            </a:pPr>
            <a:r>
              <a:rPr lang="en-AU" sz="1800" dirty="0">
                <a:solidFill>
                  <a:srgbClr val="00B050"/>
                </a:solidFill>
                <a:highlight>
                  <a:srgbClr val="FFFFFF"/>
                </a:highlight>
                <a:latin typeface="Courier New"/>
              </a:rPr>
              <a:t>//LI: min equals the minimum value in array[1 … index - 1]</a:t>
            </a:r>
          </a:p>
          <a:p>
            <a:pPr marL="0" indent="0">
              <a:buNone/>
            </a:pPr>
            <a:r>
              <a:rPr lang="en-AU" sz="1800" b="1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</a:rPr>
              <a:t>while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index 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&lt;=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N</a:t>
            </a:r>
            <a:endParaRPr lang="en-AU" sz="1800" b="1" dirty="0">
              <a:solidFill>
                <a:srgbClr val="000080"/>
              </a:solidFill>
              <a:highlight>
                <a:srgbClr val="FFFFFF"/>
              </a:highlight>
              <a:latin typeface="Courier New"/>
            </a:endParaRPr>
          </a:p>
          <a:p>
            <a:pPr marL="0" indent="0">
              <a:buNone/>
            </a:pPr>
            <a:r>
              <a:rPr lang="en-AU" sz="1800" dirty="0">
                <a:solidFill>
                  <a:srgbClr val="00B050"/>
                </a:solidFill>
                <a:highlight>
                  <a:srgbClr val="FFFFFF"/>
                </a:highlight>
                <a:latin typeface="Courier New"/>
              </a:rPr>
              <a:t>	//LI: min equals the minimum value in array[1 … index-1]</a:t>
            </a:r>
          </a:p>
          <a:p>
            <a:pPr marL="0" indent="0">
              <a:buNone/>
            </a:pP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	</a:t>
            </a:r>
            <a:r>
              <a:rPr lang="en-AU" sz="1800" b="1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</a:rPr>
              <a:t>if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array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[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index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]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&lt;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min</a:t>
            </a:r>
          </a:p>
          <a:p>
            <a:pPr marL="0" indent="0">
              <a:buNone/>
            </a:pP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		min 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=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array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[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index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]</a:t>
            </a:r>
            <a:endParaRPr lang="en-AU" sz="1800" dirty="0">
              <a:solidFill>
                <a:srgbClr val="000000"/>
              </a:solidFill>
              <a:highlight>
                <a:srgbClr val="FFFFFF"/>
              </a:highlight>
              <a:latin typeface="Courier New"/>
            </a:endParaRPr>
          </a:p>
          <a:p>
            <a:pPr marL="0" indent="0">
              <a:buNone/>
            </a:pPr>
            <a:r>
              <a:rPr lang="en-AU" sz="1800" dirty="0">
                <a:solidFill>
                  <a:srgbClr val="00B050"/>
                </a:solidFill>
                <a:highlight>
                  <a:srgbClr val="FFFFFF"/>
                </a:highlight>
                <a:latin typeface="Courier New"/>
              </a:rPr>
              <a:t>	//min equals the minimum value in array[1 … index]</a:t>
            </a:r>
          </a:p>
          <a:p>
            <a:pPr marL="0" indent="0">
              <a:buNone/>
            </a:pP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	index 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=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index 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+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</a:t>
            </a:r>
            <a:r>
              <a:rPr lang="en-AU" sz="1800" dirty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1</a:t>
            </a:r>
          </a:p>
          <a:p>
            <a:pPr marL="0" indent="0">
              <a:buNone/>
            </a:pPr>
            <a:r>
              <a:rPr lang="en-AU" sz="1800" dirty="0">
                <a:solidFill>
                  <a:srgbClr val="00B050"/>
                </a:solidFill>
                <a:highlight>
                  <a:srgbClr val="FFFFFF"/>
                </a:highlight>
                <a:latin typeface="Courier New"/>
              </a:rPr>
              <a:t>	</a:t>
            </a:r>
          </a:p>
          <a:p>
            <a:pPr marL="0" indent="0">
              <a:buNone/>
            </a:pPr>
            <a:r>
              <a:rPr lang="en-AU" sz="1800" dirty="0">
                <a:solidFill>
                  <a:srgbClr val="00B050"/>
                </a:solidFill>
                <a:highlight>
                  <a:srgbClr val="FFFFFF"/>
                </a:highlight>
                <a:latin typeface="Courier New"/>
              </a:rPr>
              <a:t>//LI: min equals the minimum value in array[1 … index-1]</a:t>
            </a:r>
          </a:p>
          <a:p>
            <a:pPr marL="0" indent="0">
              <a:buNone/>
            </a:pPr>
            <a:r>
              <a:rPr lang="en-AU" sz="1800" dirty="0">
                <a:solidFill>
                  <a:srgbClr val="00B050"/>
                </a:solidFill>
                <a:highlight>
                  <a:srgbClr val="FFFFFF"/>
                </a:highlight>
                <a:latin typeface="Courier New"/>
              </a:rPr>
              <a:t>// and index = N + 1; thus min is min value in array [1 … N]</a:t>
            </a:r>
          </a:p>
          <a:p>
            <a:pPr marL="0" indent="0">
              <a:buNone/>
            </a:pPr>
            <a:r>
              <a:rPr lang="en-AU" sz="1800" b="1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</a:rPr>
              <a:t>return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min</a:t>
            </a:r>
            <a:endParaRPr lang="en-AU" sz="1800" dirty="0">
              <a:solidFill>
                <a:srgbClr val="000000"/>
              </a:solidFill>
              <a:latin typeface="CMSS10"/>
            </a:endParaRPr>
          </a:p>
        </p:txBody>
      </p:sp>
    </p:spTree>
    <p:extLst>
      <p:ext uri="{BB962C8B-B14F-4D97-AF65-F5344CB8AC3E}">
        <p14:creationId xmlns:p14="http://schemas.microsoft.com/office/powerpoint/2010/main" val="778177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228600"/>
            <a:ext cx="9067800" cy="758952"/>
          </a:xfrm>
        </p:spPr>
        <p:txBody>
          <a:bodyPr>
            <a:normAutofit/>
          </a:bodyPr>
          <a:lstStyle/>
          <a:p>
            <a:r>
              <a:rPr lang="en-AU" sz="3200" dirty="0">
                <a:latin typeface="Arial Black" panose="020B0A04020102020204" pitchFamily="34" charset="0"/>
              </a:rPr>
              <a:t>Expectations</a:t>
            </a:r>
            <a:endParaRPr lang="en-AU" sz="2800" dirty="0">
              <a:latin typeface="Arial Black" panose="020B0A04020102020204" pitchFamily="34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4800" y="6410848"/>
            <a:ext cx="4572000" cy="365760"/>
          </a:xfrm>
        </p:spPr>
        <p:txBody>
          <a:bodyPr/>
          <a:lstStyle/>
          <a:p>
            <a:r>
              <a:rPr lang="en-AU"/>
              <a:t>FIT2004: Lec-1: Introduction and Proving Correctness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228600" y="914400"/>
            <a:ext cx="8503920" cy="45720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AU" sz="2400" dirty="0">
                <a:solidFill>
                  <a:srgbClr val="000000"/>
                </a:solidFill>
                <a:latin typeface="CMSS10"/>
              </a:rPr>
              <a:t>You must take this unit seriously and work diligently.</a:t>
            </a:r>
          </a:p>
          <a:p>
            <a:r>
              <a:rPr lang="en-AU" sz="2400" dirty="0">
                <a:solidFill>
                  <a:srgbClr val="000000"/>
                </a:solidFill>
                <a:latin typeface="CMSS10"/>
              </a:rPr>
              <a:t>The subject is arguably the most important for computer and technology related careers</a:t>
            </a:r>
          </a:p>
          <a:p>
            <a:pPr lvl="1"/>
            <a:r>
              <a:rPr lang="en-AU" sz="1800" dirty="0">
                <a:solidFill>
                  <a:srgbClr val="000000"/>
                </a:solidFill>
                <a:latin typeface="CMSS10"/>
              </a:rPr>
              <a:t>Big companies (e.g., Google, Microsoft, Facebook etc.) actively hunt for people good at algorithms and data structures</a:t>
            </a:r>
          </a:p>
          <a:p>
            <a:pPr lvl="1"/>
            <a:r>
              <a:rPr lang="en-AU" sz="1800" dirty="0">
                <a:solidFill>
                  <a:srgbClr val="000000"/>
                </a:solidFill>
                <a:latin typeface="CMSS10"/>
              </a:rPr>
              <a:t>The things you learn will help you throughout your career</a:t>
            </a:r>
          </a:p>
          <a:p>
            <a:pPr lvl="1"/>
            <a:r>
              <a:rPr lang="en-AU" sz="1800" dirty="0">
                <a:solidFill>
                  <a:srgbClr val="000000"/>
                </a:solidFill>
                <a:latin typeface="CMSS10"/>
              </a:rPr>
              <a:t>Expertise in algorithms and data structures is a must if you want to do research in computer science</a:t>
            </a:r>
          </a:p>
          <a:p>
            <a:r>
              <a:rPr lang="en-AU" sz="2400" dirty="0">
                <a:solidFill>
                  <a:srgbClr val="000000"/>
                </a:solidFill>
                <a:latin typeface="CMSS10"/>
              </a:rPr>
              <a:t>This unit is </a:t>
            </a:r>
            <a:r>
              <a:rPr lang="en-AU" sz="2400" b="1" u="sng" dirty="0">
                <a:solidFill>
                  <a:srgbClr val="FF0000"/>
                </a:solidFill>
                <a:latin typeface="CMSS10"/>
              </a:rPr>
              <a:t>CHALLENGING</a:t>
            </a:r>
          </a:p>
          <a:p>
            <a:pPr lvl="1"/>
            <a:r>
              <a:rPr lang="en-AU" sz="1900" dirty="0">
                <a:solidFill>
                  <a:srgbClr val="000000"/>
                </a:solidFill>
                <a:latin typeface="CMSS10"/>
              </a:rPr>
              <a:t>You have to be on top of it from week 1 – you cannot pass if you think I can cover up the material close to the assessment deadlines</a:t>
            </a:r>
          </a:p>
          <a:p>
            <a:pPr lvl="1"/>
            <a:r>
              <a:rPr lang="en-AU" sz="1900" dirty="0">
                <a:solidFill>
                  <a:srgbClr val="000000"/>
                </a:solidFill>
                <a:latin typeface="CMSS10"/>
              </a:rPr>
              <a:t>Missing lectures or tutorials will require double the efforts to recover</a:t>
            </a:r>
          </a:p>
          <a:p>
            <a:pPr marL="274320" lvl="1" indent="0">
              <a:buNone/>
            </a:pPr>
            <a:r>
              <a:rPr lang="en-AU" sz="1900" b="1" dirty="0">
                <a:solidFill>
                  <a:srgbClr val="FF0000"/>
                </a:solidFill>
                <a:latin typeface="CMSS10"/>
              </a:rPr>
              <a:t>Good News:</a:t>
            </a:r>
            <a:r>
              <a:rPr lang="en-AU" sz="1900" dirty="0">
                <a:solidFill>
                  <a:srgbClr val="FF0000"/>
                </a:solidFill>
                <a:latin typeface="CMSS10"/>
              </a:rPr>
              <a:t> </a:t>
            </a:r>
            <a:r>
              <a:rPr lang="en-AU" sz="1900" dirty="0">
                <a:solidFill>
                  <a:schemeClr val="tx1"/>
                </a:solidFill>
                <a:latin typeface="CMSS10"/>
              </a:rPr>
              <a:t> If you work diligently, you will learn a lot and enjoy this unit</a:t>
            </a:r>
          </a:p>
          <a:p>
            <a:pPr marL="594360" lvl="2" indent="0">
              <a:buNone/>
            </a:pPr>
            <a:endParaRPr lang="en-AU" sz="1700" dirty="0">
              <a:solidFill>
                <a:schemeClr val="tx1"/>
              </a:solidFill>
              <a:latin typeface="CMSS10"/>
            </a:endParaRPr>
          </a:p>
          <a:p>
            <a:pPr marL="274320" lvl="1" indent="0">
              <a:buNone/>
            </a:pPr>
            <a:endParaRPr lang="en-AU" sz="1900" dirty="0">
              <a:solidFill>
                <a:schemeClr val="tx1"/>
              </a:solidFill>
              <a:latin typeface="CMSS10"/>
            </a:endParaRPr>
          </a:p>
          <a:p>
            <a:pPr marL="274320" lvl="1" indent="0">
              <a:buNone/>
            </a:pPr>
            <a:r>
              <a:rPr lang="en-AU" sz="1900" b="1" dirty="0">
                <a:solidFill>
                  <a:schemeClr val="tx1"/>
                </a:solidFill>
                <a:latin typeface="CMSS10"/>
              </a:rPr>
              <a:t>					</a:t>
            </a:r>
            <a:endParaRPr lang="en-AU" sz="1900" dirty="0">
              <a:solidFill>
                <a:srgbClr val="000000"/>
              </a:solidFill>
              <a:latin typeface="CMSS10"/>
            </a:endParaRPr>
          </a:p>
          <a:p>
            <a:pPr marL="274320" lvl="1" indent="0">
              <a:buNone/>
            </a:pPr>
            <a:endParaRPr lang="en-AU" sz="1900" dirty="0">
              <a:solidFill>
                <a:srgbClr val="000000"/>
              </a:solidFill>
              <a:latin typeface="CMSS10"/>
            </a:endParaRPr>
          </a:p>
          <a:p>
            <a:pPr marL="274320" lvl="1" indent="0">
              <a:buNone/>
            </a:pPr>
            <a:r>
              <a:rPr lang="en-AU" sz="1900" dirty="0">
                <a:solidFill>
                  <a:srgbClr val="000000"/>
                </a:solidFill>
                <a:latin typeface="CMSS10"/>
              </a:rPr>
              <a:t/>
            </a:r>
            <a:br>
              <a:rPr lang="en-AU" sz="1900" dirty="0">
                <a:solidFill>
                  <a:srgbClr val="000000"/>
                </a:solidFill>
                <a:latin typeface="CMSS10"/>
              </a:rPr>
            </a:br>
            <a:endParaRPr lang="en-AU" sz="1900" dirty="0">
              <a:solidFill>
                <a:srgbClr val="000000"/>
              </a:solidFill>
              <a:latin typeface="CMSS10"/>
            </a:endParaRPr>
          </a:p>
          <a:p>
            <a:endParaRPr lang="en-AU" sz="2400" dirty="0">
              <a:solidFill>
                <a:srgbClr val="000000"/>
              </a:solidFill>
              <a:latin typeface="CMSS10"/>
            </a:endParaRPr>
          </a:p>
          <a:p>
            <a:endParaRPr lang="en-AU" sz="2400" dirty="0">
              <a:solidFill>
                <a:srgbClr val="000000"/>
              </a:solidFill>
              <a:latin typeface="CMSS10"/>
            </a:endParaRPr>
          </a:p>
          <a:p>
            <a:endParaRPr lang="en-AU" sz="2400" dirty="0">
              <a:solidFill>
                <a:srgbClr val="000000"/>
              </a:solidFill>
              <a:latin typeface="CMSS10"/>
            </a:endParaRPr>
          </a:p>
          <a:p>
            <a:endParaRPr lang="en-AU" sz="2400" dirty="0">
              <a:solidFill>
                <a:srgbClr val="000000"/>
              </a:solidFill>
              <a:latin typeface="CMSS10"/>
            </a:endParaRPr>
          </a:p>
          <a:p>
            <a:endParaRPr lang="en-AU" sz="2400" dirty="0">
              <a:solidFill>
                <a:srgbClr val="000000"/>
              </a:solidFill>
              <a:latin typeface="CMSS10"/>
            </a:endParaRPr>
          </a:p>
          <a:p>
            <a:endParaRPr lang="en-AU" sz="2400" dirty="0">
              <a:solidFill>
                <a:srgbClr val="000000"/>
              </a:solidFill>
              <a:latin typeface="CMSS1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2680E31B-51D7-4041-8A86-DA100B8B72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9072" y="3534007"/>
            <a:ext cx="3276600" cy="2876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35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latin typeface="Arial Black" panose="020B0A04020102020204" pitchFamily="34" charset="0"/>
              </a:rPr>
              <a:t>Part 2: Outline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4800" y="6410848"/>
            <a:ext cx="4572000" cy="365760"/>
          </a:xfrm>
        </p:spPr>
        <p:txBody>
          <a:bodyPr/>
          <a:lstStyle/>
          <a:p>
            <a:r>
              <a:rPr lang="en-AU"/>
              <a:t>FIT2004: Lec-1: Introduction and Proving Correctness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301752" y="990600"/>
            <a:ext cx="8503920" cy="4572000"/>
          </a:xfrm>
        </p:spPr>
        <p:txBody>
          <a:bodyPr>
            <a:noAutofit/>
          </a:bodyPr>
          <a:lstStyle/>
          <a:p>
            <a:endParaRPr lang="en-AU" sz="2400" dirty="0">
              <a:solidFill>
                <a:srgbClr val="000000"/>
              </a:solidFill>
              <a:latin typeface="CMSS10"/>
            </a:endParaRPr>
          </a:p>
          <a:p>
            <a:r>
              <a:rPr lang="en-AU" sz="2400" dirty="0">
                <a:solidFill>
                  <a:srgbClr val="00B050"/>
                </a:solidFill>
                <a:latin typeface="CMSS10"/>
              </a:rPr>
              <a:t>Proving Correctness of Algorithms</a:t>
            </a:r>
          </a:p>
          <a:p>
            <a:pPr lvl="1"/>
            <a:r>
              <a:rPr lang="en-AU" sz="1900" dirty="0">
                <a:solidFill>
                  <a:schemeClr val="bg1">
                    <a:lumMod val="75000"/>
                  </a:schemeClr>
                </a:solidFill>
                <a:latin typeface="CMSS10"/>
              </a:rPr>
              <a:t>Finding Minimum</a:t>
            </a:r>
          </a:p>
          <a:p>
            <a:pPr lvl="1"/>
            <a:r>
              <a:rPr lang="en-AU" sz="1900" dirty="0">
                <a:solidFill>
                  <a:srgbClr val="00B050"/>
                </a:solidFill>
                <a:latin typeface="CMSS10"/>
              </a:rPr>
              <a:t>Binary Search</a:t>
            </a:r>
          </a:p>
          <a:p>
            <a:r>
              <a:rPr lang="en-AU" sz="2400" dirty="0">
                <a:latin typeface="CMSS10"/>
              </a:rPr>
              <a:t>Complexity Analysis (Recap)</a:t>
            </a:r>
          </a:p>
          <a:p>
            <a:r>
              <a:rPr lang="en-AU" sz="2400" dirty="0">
                <a:latin typeface="CMSS10"/>
              </a:rPr>
              <a:t>Solving Recurrence Relations</a:t>
            </a:r>
          </a:p>
          <a:p>
            <a:endParaRPr lang="en-AU" sz="2400" dirty="0">
              <a:solidFill>
                <a:schemeClr val="tx1"/>
              </a:solidFill>
              <a:latin typeface="CMSS10"/>
            </a:endParaRPr>
          </a:p>
        </p:txBody>
      </p:sp>
    </p:spTree>
    <p:extLst>
      <p:ext uri="{BB962C8B-B14F-4D97-AF65-F5344CB8AC3E}">
        <p14:creationId xmlns:p14="http://schemas.microsoft.com/office/powerpoint/2010/main" val="257204887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latin typeface="Arial Black" panose="020B0A04020102020204" pitchFamily="34" charset="0"/>
              </a:rPr>
              <a:t>Binary Search revisited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4800" y="6410848"/>
            <a:ext cx="4572000" cy="365760"/>
          </a:xfrm>
        </p:spPr>
        <p:txBody>
          <a:bodyPr/>
          <a:lstStyle/>
          <a:p>
            <a:r>
              <a:rPr lang="en-AU"/>
              <a:t>FIT2004: Lec-1: Introduction and Proving Correctness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304800" y="5181600"/>
            <a:ext cx="8503920" cy="11430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endParaRPr lang="en-AU" sz="1800" dirty="0">
              <a:solidFill>
                <a:srgbClr val="000000"/>
              </a:solidFill>
              <a:latin typeface="CMSS10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1295400" y="1371600"/>
          <a:ext cx="6324600" cy="37084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63246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3246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63246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63246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63246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632460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632460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632460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  <a:gridCol w="632460">
                  <a:extLst>
                    <a:ext uri="{9D8B030D-6E8A-4147-A177-3AD203B41FA5}">
                      <a16:colId xmlns:a16="http://schemas.microsoft.com/office/drawing/2014/main" xmlns="" val="20008"/>
                    </a:ext>
                  </a:extLst>
                </a:gridCol>
                <a:gridCol w="632460">
                  <a:extLst>
                    <a:ext uri="{9D8B030D-6E8A-4147-A177-3AD203B41FA5}">
                      <a16:colId xmlns:a16="http://schemas.microsoft.com/office/drawing/2014/main" xmlns="" val="200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290392"/>
              </p:ext>
            </p:extLst>
          </p:nvPr>
        </p:nvGraphicFramePr>
        <p:xfrm>
          <a:off x="1295400" y="1803400"/>
          <a:ext cx="6934202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038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3038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63038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630382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630382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630382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630382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630382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  <a:gridCol w="630382">
                  <a:extLst>
                    <a:ext uri="{9D8B030D-6E8A-4147-A177-3AD203B41FA5}">
                      <a16:colId xmlns:a16="http://schemas.microsoft.com/office/drawing/2014/main" xmlns="" val="20008"/>
                    </a:ext>
                  </a:extLst>
                </a:gridCol>
                <a:gridCol w="630382">
                  <a:extLst>
                    <a:ext uri="{9D8B030D-6E8A-4147-A177-3AD203B41FA5}">
                      <a16:colId xmlns:a16="http://schemas.microsoft.com/office/drawing/2014/main" xmlns="" val="20009"/>
                    </a:ext>
                  </a:extLst>
                </a:gridCol>
                <a:gridCol w="630382">
                  <a:extLst>
                    <a:ext uri="{9D8B030D-6E8A-4147-A177-3AD203B41FA5}">
                      <a16:colId xmlns:a16="http://schemas.microsoft.com/office/drawing/2014/main" xmlns="" val="9349738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pSp>
        <p:nvGrpSpPr>
          <p:cNvPr id="14" name="Group 13"/>
          <p:cNvGrpSpPr/>
          <p:nvPr/>
        </p:nvGrpSpPr>
        <p:grpSpPr>
          <a:xfrm>
            <a:off x="1447800" y="2221468"/>
            <a:ext cx="364202" cy="902732"/>
            <a:chOff x="1447800" y="2221468"/>
            <a:chExt cx="364202" cy="902732"/>
          </a:xfrm>
        </p:grpSpPr>
        <p:cxnSp>
          <p:nvCxnSpPr>
            <p:cNvPr id="8" name="Straight Arrow Connector 7"/>
            <p:cNvCxnSpPr/>
            <p:nvPr/>
          </p:nvCxnSpPr>
          <p:spPr>
            <a:xfrm flipV="1">
              <a:off x="1600200" y="2221468"/>
              <a:ext cx="0" cy="4572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1447800" y="2754868"/>
              <a:ext cx="3642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/>
                <a:t>lo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7789198" y="2133600"/>
            <a:ext cx="364202" cy="870466"/>
            <a:chOff x="7209299" y="2209800"/>
            <a:chExt cx="364202" cy="870466"/>
          </a:xfrm>
        </p:grpSpPr>
        <p:cxnSp>
          <p:nvCxnSpPr>
            <p:cNvPr id="9" name="Straight Arrow Connector 8"/>
            <p:cNvCxnSpPr/>
            <p:nvPr/>
          </p:nvCxnSpPr>
          <p:spPr>
            <a:xfrm flipV="1">
              <a:off x="7391400" y="2209800"/>
              <a:ext cx="0" cy="4572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7209299" y="2710934"/>
              <a:ext cx="3642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/>
                <a:t>hi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4625037" y="2181241"/>
            <a:ext cx="556563" cy="902732"/>
            <a:chOff x="3962400" y="2181241"/>
            <a:chExt cx="556563" cy="902732"/>
          </a:xfrm>
        </p:grpSpPr>
        <p:cxnSp>
          <p:nvCxnSpPr>
            <p:cNvPr id="12" name="Straight Arrow Connector 11"/>
            <p:cNvCxnSpPr/>
            <p:nvPr/>
          </p:nvCxnSpPr>
          <p:spPr>
            <a:xfrm flipV="1">
              <a:off x="4191000" y="2181241"/>
              <a:ext cx="0" cy="4572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3962400" y="2714641"/>
              <a:ext cx="5565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/>
                <a:t>mid</a:t>
              </a:r>
            </a:p>
          </p:txBody>
        </p:sp>
      </p:grpSp>
      <p:sp>
        <p:nvSpPr>
          <p:cNvPr id="18" name="Content Placeholder 3"/>
          <p:cNvSpPr txBox="1">
            <a:spLocks/>
          </p:cNvSpPr>
          <p:nvPr/>
        </p:nvSpPr>
        <p:spPr>
          <a:xfrm>
            <a:off x="381000" y="2939534"/>
            <a:ext cx="8503920" cy="4572000"/>
          </a:xfrm>
          <a:prstGeom prst="rect">
            <a:avLst/>
          </a:prstGeom>
        </p:spPr>
        <p:txBody>
          <a:bodyPr vert="horz">
            <a:no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"/>
              <a:buChar char=""/>
              <a:defRPr kumimoji="0"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75000"/>
              <a:buFont typeface="Wingdings 2"/>
              <a:buChar char="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70000"/>
              <a:buFont typeface="Wingdings"/>
              <a:buChar char=""/>
              <a:defRPr kumimoji="0"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ct val="20000"/>
              </a:spcBef>
              <a:buClr>
                <a:schemeClr val="accent5"/>
              </a:buClr>
              <a:buFontTx/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90000"/>
              <a:buChar char="•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rtl="0" eaLnBrk="1" latinLnBrk="0" hangingPunct="1">
              <a:spcBef>
                <a:spcPct val="20000"/>
              </a:spcBef>
              <a:buClr>
                <a:schemeClr val="accent4">
                  <a:shade val="75000"/>
                </a:schemeClr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77440" indent="-182880" algn="l" rtl="0" eaLnBrk="1" latinLnBrk="0" hangingPunct="1">
              <a:spcBef>
                <a:spcPct val="20000"/>
              </a:spcBef>
              <a:buClr>
                <a:schemeClr val="accent2">
                  <a:shade val="75000"/>
                </a:schemeClr>
              </a:buClr>
              <a:buSzPct val="90000"/>
              <a:buChar char="•"/>
              <a:defRPr kumimoji="0" sz="140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AU" sz="2400" dirty="0">
              <a:solidFill>
                <a:srgbClr val="000000"/>
              </a:solidFill>
              <a:latin typeface="CMSS10"/>
            </a:endParaRPr>
          </a:p>
          <a:p>
            <a:pPr marL="0" indent="0">
              <a:buNone/>
            </a:pPr>
            <a:r>
              <a:rPr lang="en-AU" sz="2400" dirty="0"/>
              <a:t>Binary search 20 in a </a:t>
            </a:r>
            <a:r>
              <a:rPr lang="en-AU" sz="2400" b="1" u="sng" dirty="0"/>
              <a:t>sorted</a:t>
            </a:r>
            <a:r>
              <a:rPr lang="en-AU" sz="2400" dirty="0"/>
              <a:t> array</a:t>
            </a:r>
          </a:p>
          <a:p>
            <a:r>
              <a:rPr lang="en-AU" sz="2400" dirty="0"/>
              <a:t>Since 20 &lt; array[mid], </a:t>
            </a:r>
          </a:p>
          <a:p>
            <a:pPr lvl="1"/>
            <a:r>
              <a:rPr lang="en-AU" sz="2000" dirty="0">
                <a:solidFill>
                  <a:schemeClr val="tx1"/>
                </a:solidFill>
              </a:rPr>
              <a:t>Search from lo to mid (e.g., move hi to mid)</a:t>
            </a:r>
          </a:p>
          <a:p>
            <a:r>
              <a:rPr lang="en-AU" sz="2400" dirty="0"/>
              <a:t>Since 20 &gt; array[mid]</a:t>
            </a:r>
          </a:p>
          <a:p>
            <a:pPr lvl="1"/>
            <a:r>
              <a:rPr lang="en-AU" sz="2000" dirty="0">
                <a:solidFill>
                  <a:schemeClr val="tx1"/>
                </a:solidFill>
              </a:rPr>
              <a:t>Search from mid to hi (e.g., move lo to mid)</a:t>
            </a:r>
          </a:p>
          <a:p>
            <a:r>
              <a:rPr lang="en-AU" sz="2400" dirty="0"/>
              <a:t>…</a:t>
            </a:r>
          </a:p>
          <a:p>
            <a:pPr marL="457200" indent="-457200">
              <a:buFont typeface="+mj-lt"/>
              <a:buAutoNum type="arabicPeriod"/>
            </a:pPr>
            <a:endParaRPr lang="en-AU" sz="2400" dirty="0"/>
          </a:p>
          <a:p>
            <a:endParaRPr lang="en-AU" sz="1900" dirty="0">
              <a:solidFill>
                <a:srgbClr val="00B0F0"/>
              </a:solidFill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2667000" y="2227302"/>
            <a:ext cx="556563" cy="902732"/>
            <a:chOff x="3962400" y="2181241"/>
            <a:chExt cx="556563" cy="902732"/>
          </a:xfrm>
        </p:grpSpPr>
        <p:cxnSp>
          <p:nvCxnSpPr>
            <p:cNvPr id="20" name="Straight Arrow Connector 19"/>
            <p:cNvCxnSpPr/>
            <p:nvPr/>
          </p:nvCxnSpPr>
          <p:spPr>
            <a:xfrm flipV="1">
              <a:off x="4191000" y="2181241"/>
              <a:ext cx="0" cy="4572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3962400" y="2714641"/>
              <a:ext cx="5565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/>
                <a:t>mid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3276600" y="2221468"/>
            <a:ext cx="556563" cy="902732"/>
            <a:chOff x="3962400" y="2181241"/>
            <a:chExt cx="556563" cy="902732"/>
          </a:xfrm>
        </p:grpSpPr>
        <p:cxnSp>
          <p:nvCxnSpPr>
            <p:cNvPr id="23" name="Straight Arrow Connector 22"/>
            <p:cNvCxnSpPr/>
            <p:nvPr/>
          </p:nvCxnSpPr>
          <p:spPr>
            <a:xfrm flipV="1">
              <a:off x="4191000" y="2181241"/>
              <a:ext cx="0" cy="4572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/>
          </p:nvSpPr>
          <p:spPr>
            <a:xfrm>
              <a:off x="3962400" y="2714641"/>
              <a:ext cx="5565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/>
                <a:t>mid</a:t>
              </a:r>
            </a:p>
          </p:txBody>
        </p:sp>
      </p:grpSp>
      <p:pic>
        <p:nvPicPr>
          <p:cNvPr id="17" name="Picture 16" descr="A picture containing person, man, music, talking&#10;&#10;Description generated with very high confidence">
            <a:extLst>
              <a:ext uri="{FF2B5EF4-FFF2-40B4-BE49-F238E27FC236}">
                <a16:creationId xmlns:a16="http://schemas.microsoft.com/office/drawing/2014/main" xmlns="" id="{ACAACD0E-8E3B-43FA-827D-89199B992A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4282" y="3616960"/>
            <a:ext cx="3324437" cy="2493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104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1.39685E-6 L -0.35 0.00324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500" y="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2.94172E-6 L 0.13855 -0.00069 " pathEditMode="relative" rAng="0" ptsTypes="AA">
                                      <p:cBhvr>
                                        <p:cTn id="55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27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>
                <a:latin typeface="Arial Black" panose="020B0A04020102020204" pitchFamily="34" charset="0"/>
              </a:rPr>
              <a:t>Algorithm for Binary Search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4800" y="6410848"/>
            <a:ext cx="4572000" cy="365760"/>
          </a:xfrm>
        </p:spPr>
        <p:txBody>
          <a:bodyPr/>
          <a:lstStyle/>
          <a:p>
            <a:r>
              <a:rPr lang="en-AU"/>
              <a:t>FIT2004: Lec-1: Introduction and Proving Correctness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301752" y="990600"/>
            <a:ext cx="8534400" cy="45720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    lo 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= 1</a:t>
            </a:r>
            <a:r>
              <a:rPr lang="en-AU" sz="1800" dirty="0">
                <a:solidFill>
                  <a:srgbClr val="00B050"/>
                </a:solidFill>
                <a:highlight>
                  <a:srgbClr val="FFFFFF"/>
                </a:highlight>
                <a:latin typeface="Courier New"/>
              </a:rPr>
              <a:t>//we are assuming indices range is 1 to N inclusive</a:t>
            </a:r>
            <a:endParaRPr lang="en-AU" sz="18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    hi 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= 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N + 1</a:t>
            </a:r>
          </a:p>
          <a:p>
            <a:pPr marL="0" indent="0">
              <a:buNone/>
            </a:pPr>
            <a:endParaRPr lang="en-AU" sz="18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en-AU" sz="1800" b="1" dirty="0">
                <a:solidFill>
                  <a:srgbClr val="0000FF"/>
                </a:solidFill>
                <a:highlight>
                  <a:srgbClr val="FFFFFF"/>
                </a:highlight>
              </a:rPr>
              <a:t>while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( 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lo 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&lt;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 hi 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endParaRPr lang="en-AU" sz="18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        mid 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 floor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( (</a:t>
            </a:r>
            <a:r>
              <a:rPr lang="en-AU" sz="1800" dirty="0" err="1">
                <a:solidFill>
                  <a:srgbClr val="000000"/>
                </a:solidFill>
                <a:highlight>
                  <a:srgbClr val="FFFFFF"/>
                </a:highlight>
              </a:rPr>
              <a:t>lo</a:t>
            </a:r>
            <a:r>
              <a:rPr lang="en-AU" sz="18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+</a:t>
            </a:r>
            <a:r>
              <a:rPr lang="en-AU" sz="1800" dirty="0" err="1">
                <a:solidFill>
                  <a:srgbClr val="000000"/>
                </a:solidFill>
                <a:highlight>
                  <a:srgbClr val="FFFFFF"/>
                </a:highlight>
              </a:rPr>
              <a:t>hi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)/</a:t>
            </a:r>
            <a:r>
              <a:rPr lang="en-AU" sz="1800" dirty="0">
                <a:solidFill>
                  <a:srgbClr val="FF0000"/>
                </a:solidFill>
                <a:highlight>
                  <a:srgbClr val="FFFFFF"/>
                </a:highlight>
              </a:rPr>
              <a:t>2 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endParaRPr lang="en-AU" sz="18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        </a:t>
            </a:r>
            <a:r>
              <a:rPr lang="en-AU" sz="1800" b="1" dirty="0">
                <a:solidFill>
                  <a:srgbClr val="0000FF"/>
                </a:solidFill>
                <a:highlight>
                  <a:srgbClr val="FFFFFF"/>
                </a:highlight>
              </a:rPr>
              <a:t>if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 key 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&gt;=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 array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[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mid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]</a:t>
            </a:r>
            <a:endParaRPr lang="en-AU" sz="18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            lo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mid</a:t>
            </a:r>
          </a:p>
          <a:p>
            <a:pPr marL="0" indent="0">
              <a:buNone/>
            </a:pP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        </a:t>
            </a:r>
            <a:r>
              <a:rPr lang="en-AU" sz="1800" b="1" dirty="0">
                <a:solidFill>
                  <a:srgbClr val="0000FF"/>
                </a:solidFill>
                <a:highlight>
                  <a:srgbClr val="FFFFFF"/>
                </a:highlight>
              </a:rPr>
              <a:t>else</a:t>
            </a:r>
            <a:endParaRPr lang="en-AU" sz="18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            hi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mid</a:t>
            </a:r>
          </a:p>
          <a:p>
            <a:pPr marL="0" indent="0">
              <a:buNone/>
            </a:pP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</a:p>
          <a:p>
            <a:pPr marL="0" indent="0">
              <a:buNone/>
            </a:pPr>
            <a:r>
              <a:rPr lang="en-AU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en-AU" sz="1800" b="1" dirty="0">
                <a:solidFill>
                  <a:srgbClr val="0000FF"/>
                </a:solidFill>
                <a:highlight>
                  <a:srgbClr val="FFFFFF"/>
                </a:highlight>
              </a:rPr>
              <a:t>if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 N &gt; 0 </a:t>
            </a:r>
            <a:r>
              <a:rPr lang="en-AU" sz="1800" b="1" dirty="0">
                <a:solidFill>
                  <a:srgbClr val="0000FF"/>
                </a:solidFill>
                <a:highlight>
                  <a:srgbClr val="FFFFFF"/>
                </a:highlight>
              </a:rPr>
              <a:t>and 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array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[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lo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]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==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 key</a:t>
            </a:r>
          </a:p>
          <a:p>
            <a:pPr marL="0" indent="0">
              <a:buNone/>
            </a:pPr>
            <a:r>
              <a:rPr lang="en-AU" sz="1800" b="1" dirty="0">
                <a:solidFill>
                  <a:srgbClr val="0000FF"/>
                </a:solidFill>
                <a:highlight>
                  <a:srgbClr val="FFFFFF"/>
                </a:highlight>
              </a:rPr>
              <a:t>        print(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key found at index lo</a:t>
            </a:r>
            <a:r>
              <a:rPr lang="en-AU" sz="1800" b="1" dirty="0">
                <a:solidFill>
                  <a:srgbClr val="0000FF"/>
                </a:solidFill>
                <a:highlight>
                  <a:srgbClr val="FFFFFF"/>
                </a:highlight>
              </a:rPr>
              <a:t>)</a:t>
            </a:r>
          </a:p>
          <a:p>
            <a:pPr marL="0" indent="0">
              <a:buNone/>
            </a:pPr>
            <a:r>
              <a:rPr lang="en-AU" sz="1800" b="1" dirty="0">
                <a:solidFill>
                  <a:srgbClr val="0000FF"/>
                </a:solidFill>
                <a:highlight>
                  <a:srgbClr val="FFFFFF"/>
                </a:highlight>
              </a:rPr>
              <a:t>    else</a:t>
            </a:r>
            <a:endParaRPr lang="en-AU" sz="18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        </a:t>
            </a:r>
            <a:r>
              <a:rPr lang="en-AU" sz="1800" b="1" dirty="0">
                <a:solidFill>
                  <a:srgbClr val="0000FF"/>
                </a:solidFill>
                <a:highlight>
                  <a:srgbClr val="FFFFFF"/>
                </a:highlight>
              </a:rPr>
              <a:t>print(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key not found</a:t>
            </a:r>
            <a:r>
              <a:rPr lang="en-AU" sz="1800" b="1" dirty="0">
                <a:solidFill>
                  <a:srgbClr val="0000FF"/>
                </a:solidFill>
                <a:highlight>
                  <a:srgbClr val="FFFFFF"/>
                </a:highlight>
              </a:rPr>
              <a:t>)</a:t>
            </a:r>
            <a:endParaRPr lang="en-AU" sz="1800" dirty="0">
              <a:solidFill>
                <a:srgbClr val="000000"/>
              </a:solidFill>
              <a:latin typeface="CMSS10"/>
            </a:endParaRP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xmlns="" id="{19B84080-426F-44EE-B46C-77A3292B8EA7}"/>
              </a:ext>
            </a:extLst>
          </p:cNvPr>
          <p:cNvSpPr txBox="1">
            <a:spLocks/>
          </p:cNvSpPr>
          <p:nvPr/>
        </p:nvSpPr>
        <p:spPr>
          <a:xfrm>
            <a:off x="4343400" y="1371600"/>
            <a:ext cx="4346448" cy="4572000"/>
          </a:xfrm>
          <a:prstGeom prst="rect">
            <a:avLst/>
          </a:prstGeom>
        </p:spPr>
        <p:txBody>
          <a:bodyPr vert="horz">
            <a:no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"/>
              <a:buChar char=""/>
              <a:defRPr kumimoji="0"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75000"/>
              <a:buFont typeface="Wingdings 2"/>
              <a:buChar char="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70000"/>
              <a:buFont typeface="Wingdings"/>
              <a:buChar char=""/>
              <a:defRPr kumimoji="0"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ct val="20000"/>
              </a:spcBef>
              <a:buClr>
                <a:schemeClr val="accent5"/>
              </a:buClr>
              <a:buFontTx/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90000"/>
              <a:buChar char="•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rtl="0" eaLnBrk="1" latinLnBrk="0" hangingPunct="1">
              <a:spcBef>
                <a:spcPct val="20000"/>
              </a:spcBef>
              <a:buClr>
                <a:schemeClr val="accent4">
                  <a:shade val="75000"/>
                </a:schemeClr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77440" indent="-182880" algn="l" rtl="0" eaLnBrk="1" latinLnBrk="0" hangingPunct="1">
              <a:spcBef>
                <a:spcPct val="20000"/>
              </a:spcBef>
              <a:buClr>
                <a:schemeClr val="accent2">
                  <a:shade val="75000"/>
                </a:schemeClr>
              </a:buClr>
              <a:buSzPct val="90000"/>
              <a:buChar char="•"/>
              <a:defRPr kumimoji="0" sz="140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/>
              <a:buNone/>
            </a:pPr>
            <a:r>
              <a:rPr lang="en-AU" sz="1800" dirty="0">
                <a:solidFill>
                  <a:srgbClr val="FF0000"/>
                </a:solidFill>
                <a:highlight>
                  <a:srgbClr val="FFFFFF"/>
                </a:highlight>
              </a:rPr>
              <a:t>Is this algorithm correct?</a:t>
            </a:r>
          </a:p>
          <a:p>
            <a:pPr marL="0" indent="0">
              <a:buFont typeface="Wingdings 2"/>
              <a:buNone/>
            </a:pP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  <a:latin typeface="CMSS10"/>
              </a:rPr>
              <a:t>To prove correctness, we need to show that</a:t>
            </a:r>
          </a:p>
          <a:p>
            <a:pPr marL="342900" indent="-342900">
              <a:buFont typeface="+mj-lt"/>
              <a:buAutoNum type="arabicPeriod"/>
            </a:pP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  <a:latin typeface="CMSS10"/>
              </a:rPr>
              <a:t>it </a:t>
            </a:r>
            <a:r>
              <a:rPr lang="en-AU" sz="1800" b="1" u="sng" dirty="0">
                <a:solidFill>
                  <a:srgbClr val="000000"/>
                </a:solidFill>
                <a:highlight>
                  <a:srgbClr val="FFFFFF"/>
                </a:highlight>
                <a:latin typeface="CMSS10"/>
              </a:rPr>
              <a:t>always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  <a:latin typeface="CMSS10"/>
              </a:rPr>
              <a:t> terminates, and</a:t>
            </a:r>
          </a:p>
          <a:p>
            <a:pPr marL="342900" indent="-342900">
              <a:buFont typeface="+mj-lt"/>
              <a:buAutoNum type="arabicPeriod"/>
            </a:pP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  <a:latin typeface="CMSS10"/>
              </a:rPr>
              <a:t>it returns correct result when it terminates</a:t>
            </a:r>
          </a:p>
          <a:p>
            <a:pPr marL="342900" indent="-342900">
              <a:buFont typeface="+mj-lt"/>
              <a:buAutoNum type="arabicPeriod"/>
            </a:pPr>
            <a:endParaRPr lang="en-AU" sz="1800" dirty="0">
              <a:solidFill>
                <a:srgbClr val="000000"/>
              </a:solidFill>
              <a:highlight>
                <a:srgbClr val="FFFFFF"/>
              </a:highlight>
              <a:latin typeface="CMSS10"/>
            </a:endParaRPr>
          </a:p>
        </p:txBody>
      </p:sp>
    </p:spTree>
    <p:extLst>
      <p:ext uri="{BB962C8B-B14F-4D97-AF65-F5344CB8AC3E}">
        <p14:creationId xmlns:p14="http://schemas.microsoft.com/office/powerpoint/2010/main" val="107616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>
                <a:latin typeface="Arial Black" panose="020B0A04020102020204" pitchFamily="34" charset="0"/>
              </a:rPr>
              <a:t>Does this algorithm </a:t>
            </a:r>
            <a:r>
              <a:rPr lang="en-AU" b="1" u="sng" dirty="0">
                <a:latin typeface="Arial Black" panose="020B0A04020102020204" pitchFamily="34" charset="0"/>
              </a:rPr>
              <a:t>always</a:t>
            </a:r>
            <a:r>
              <a:rPr lang="en-AU" dirty="0">
                <a:latin typeface="Arial Black" panose="020B0A04020102020204" pitchFamily="34" charset="0"/>
              </a:rPr>
              <a:t> terminate?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4800" y="6410848"/>
            <a:ext cx="4572000" cy="365760"/>
          </a:xfrm>
        </p:spPr>
        <p:txBody>
          <a:bodyPr/>
          <a:lstStyle/>
          <a:p>
            <a:r>
              <a:rPr lang="en-AU"/>
              <a:t>FIT2004: Lec-1: Introduction and Proving Correctness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301752" y="990600"/>
            <a:ext cx="4041648" cy="45720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    lo 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= 1</a:t>
            </a:r>
            <a:endParaRPr lang="en-AU" sz="18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    hi 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= 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N+1</a:t>
            </a:r>
          </a:p>
          <a:p>
            <a:pPr marL="0" indent="0">
              <a:buNone/>
            </a:pPr>
            <a:endParaRPr lang="en-AU" sz="18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en-AU" sz="1800" b="1" dirty="0">
                <a:solidFill>
                  <a:srgbClr val="0000FF"/>
                </a:solidFill>
                <a:highlight>
                  <a:srgbClr val="FFFFFF"/>
                </a:highlight>
              </a:rPr>
              <a:t>while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( 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lo 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&lt;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 hi 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endParaRPr lang="en-AU" sz="18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        mid 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 floor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( (</a:t>
            </a:r>
            <a:r>
              <a:rPr lang="en-AU" sz="1800" dirty="0" err="1">
                <a:solidFill>
                  <a:srgbClr val="000000"/>
                </a:solidFill>
                <a:highlight>
                  <a:srgbClr val="FFFFFF"/>
                </a:highlight>
              </a:rPr>
              <a:t>lo</a:t>
            </a:r>
            <a:r>
              <a:rPr lang="en-AU" sz="18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+</a:t>
            </a:r>
            <a:r>
              <a:rPr lang="en-AU" sz="1800" dirty="0" err="1">
                <a:solidFill>
                  <a:srgbClr val="000000"/>
                </a:solidFill>
                <a:highlight>
                  <a:srgbClr val="FFFFFF"/>
                </a:highlight>
              </a:rPr>
              <a:t>hi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)/</a:t>
            </a:r>
            <a:r>
              <a:rPr lang="en-AU" sz="1800" dirty="0">
                <a:solidFill>
                  <a:srgbClr val="FF0000"/>
                </a:solidFill>
                <a:highlight>
                  <a:srgbClr val="FFFFFF"/>
                </a:highlight>
              </a:rPr>
              <a:t>2 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endParaRPr lang="en-AU" sz="18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        </a:t>
            </a:r>
            <a:r>
              <a:rPr lang="en-AU" sz="1800" b="1" dirty="0">
                <a:solidFill>
                  <a:srgbClr val="0000FF"/>
                </a:solidFill>
                <a:highlight>
                  <a:srgbClr val="FFFFFF"/>
                </a:highlight>
              </a:rPr>
              <a:t>if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 key 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&gt;=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 array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[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mid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]</a:t>
            </a:r>
            <a:endParaRPr lang="en-AU" sz="18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            lo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mid</a:t>
            </a:r>
          </a:p>
          <a:p>
            <a:pPr marL="0" indent="0">
              <a:buNone/>
            </a:pP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        </a:t>
            </a:r>
            <a:r>
              <a:rPr lang="en-AU" sz="1800" b="1" dirty="0">
                <a:solidFill>
                  <a:srgbClr val="0000FF"/>
                </a:solidFill>
                <a:highlight>
                  <a:srgbClr val="FFFFFF"/>
                </a:highlight>
              </a:rPr>
              <a:t>else</a:t>
            </a:r>
            <a:endParaRPr lang="en-AU" sz="18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            hi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mid</a:t>
            </a:r>
          </a:p>
          <a:p>
            <a:pPr marL="0" indent="0">
              <a:buNone/>
            </a:pP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</a:p>
          <a:p>
            <a:pPr marL="0" indent="0">
              <a:buNone/>
            </a:pPr>
            <a:r>
              <a:rPr lang="en-AU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en-AU" sz="1800" b="1" dirty="0">
                <a:solidFill>
                  <a:srgbClr val="0000FF"/>
                </a:solidFill>
                <a:highlight>
                  <a:srgbClr val="FFFFFF"/>
                </a:highlight>
              </a:rPr>
              <a:t>if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 N&gt;0 and array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[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lo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]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==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 key</a:t>
            </a:r>
          </a:p>
          <a:p>
            <a:pPr marL="0" indent="0">
              <a:buNone/>
            </a:pPr>
            <a:r>
              <a:rPr lang="en-AU" sz="1800" b="1" dirty="0">
                <a:solidFill>
                  <a:srgbClr val="0000FF"/>
                </a:solidFill>
                <a:highlight>
                  <a:srgbClr val="FFFFFF"/>
                </a:highlight>
              </a:rPr>
              <a:t>        print(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key found at index lo</a:t>
            </a:r>
            <a:r>
              <a:rPr lang="en-AU" sz="1800" b="1" dirty="0">
                <a:solidFill>
                  <a:srgbClr val="0000FF"/>
                </a:solidFill>
                <a:highlight>
                  <a:srgbClr val="FFFFFF"/>
                </a:highlight>
              </a:rPr>
              <a:t>)</a:t>
            </a:r>
          </a:p>
          <a:p>
            <a:pPr marL="0" indent="0">
              <a:buNone/>
            </a:pPr>
            <a:r>
              <a:rPr lang="en-AU" sz="1800" b="1" dirty="0">
                <a:solidFill>
                  <a:srgbClr val="0000FF"/>
                </a:solidFill>
                <a:highlight>
                  <a:srgbClr val="FFFFFF"/>
                </a:highlight>
              </a:rPr>
              <a:t>    else</a:t>
            </a:r>
            <a:endParaRPr lang="en-AU" sz="18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        </a:t>
            </a:r>
            <a:r>
              <a:rPr lang="en-AU" sz="1800" b="1" dirty="0">
                <a:solidFill>
                  <a:srgbClr val="0000FF"/>
                </a:solidFill>
                <a:highlight>
                  <a:srgbClr val="FFFFFF"/>
                </a:highlight>
              </a:rPr>
              <a:t>print(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key not found</a:t>
            </a:r>
            <a:r>
              <a:rPr lang="en-AU" sz="1800" b="1" dirty="0">
                <a:solidFill>
                  <a:srgbClr val="0000FF"/>
                </a:solidFill>
                <a:highlight>
                  <a:srgbClr val="FFFFFF"/>
                </a:highlight>
              </a:rPr>
              <a:t>)</a:t>
            </a:r>
            <a:endParaRPr lang="en-AU" sz="1800" dirty="0">
              <a:solidFill>
                <a:srgbClr val="000000"/>
              </a:solidFill>
              <a:latin typeface="CMSS10"/>
            </a:endParaRPr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343400" y="3212068"/>
            <a:ext cx="4594826" cy="457200"/>
          </a:xfrm>
          <a:prstGeom prst="rect">
            <a:avLst/>
          </a:prstGeom>
        </p:spPr>
        <p:txBody>
          <a:bodyPr vert="horz">
            <a:no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"/>
              <a:buChar char=""/>
              <a:defRPr kumimoji="0"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75000"/>
              <a:buFont typeface="Wingdings 2"/>
              <a:buChar char="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70000"/>
              <a:buFont typeface="Wingdings"/>
              <a:buChar char=""/>
              <a:defRPr kumimoji="0"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ct val="20000"/>
              </a:spcBef>
              <a:buClr>
                <a:schemeClr val="accent5"/>
              </a:buClr>
              <a:buFontTx/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90000"/>
              <a:buChar char="•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rtl="0" eaLnBrk="1" latinLnBrk="0" hangingPunct="1">
              <a:spcBef>
                <a:spcPct val="20000"/>
              </a:spcBef>
              <a:buClr>
                <a:schemeClr val="accent4">
                  <a:shade val="75000"/>
                </a:schemeClr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77440" indent="-182880" algn="l" rtl="0" eaLnBrk="1" latinLnBrk="0" hangingPunct="1">
              <a:spcBef>
                <a:spcPct val="20000"/>
              </a:spcBef>
              <a:buClr>
                <a:schemeClr val="accent2">
                  <a:shade val="75000"/>
                </a:schemeClr>
              </a:buClr>
              <a:buSzPct val="90000"/>
              <a:buChar char="•"/>
              <a:defRPr kumimoji="0" sz="140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/>
              <a:buNone/>
            </a:pPr>
            <a:r>
              <a:rPr lang="en-AU" sz="1800" dirty="0">
                <a:solidFill>
                  <a:srgbClr val="FF0000"/>
                </a:solidFill>
                <a:highlight>
                  <a:srgbClr val="FFFFFF"/>
                </a:highlight>
              </a:rPr>
              <a:t>This algorithm may never terminate in </a:t>
            </a:r>
            <a:r>
              <a:rPr lang="en-AU" sz="1800" b="1" dirty="0">
                <a:solidFill>
                  <a:srgbClr val="FF0000"/>
                </a:solidFill>
                <a:highlight>
                  <a:srgbClr val="FFFFFF"/>
                </a:highlight>
              </a:rPr>
              <a:t>some</a:t>
            </a:r>
            <a:r>
              <a:rPr lang="en-AU" sz="1800" dirty="0">
                <a:solidFill>
                  <a:srgbClr val="FF0000"/>
                </a:solidFill>
                <a:highlight>
                  <a:srgbClr val="FFFFFF"/>
                </a:highlight>
              </a:rPr>
              <a:t> cases </a:t>
            </a:r>
          </a:p>
          <a:p>
            <a:pPr marL="342900" indent="-342900">
              <a:buFont typeface="+mj-lt"/>
              <a:buAutoNum type="arabicPeriod"/>
            </a:pPr>
            <a:endParaRPr lang="en-AU" sz="1800" dirty="0">
              <a:solidFill>
                <a:srgbClr val="000000"/>
              </a:solidFill>
              <a:highlight>
                <a:srgbClr val="FFFFFF"/>
              </a:highlight>
              <a:latin typeface="CMSS10"/>
            </a:endParaRPr>
          </a:p>
          <a:p>
            <a:pPr marL="0" indent="0">
              <a:buNone/>
            </a:pPr>
            <a:endParaRPr lang="en-AU" sz="1800" dirty="0">
              <a:solidFill>
                <a:srgbClr val="000000"/>
              </a:solidFill>
              <a:latin typeface="CMSS10"/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2286000" y="2209800"/>
            <a:ext cx="1447800" cy="0"/>
          </a:xfrm>
          <a:prstGeom prst="straightConnector1">
            <a:avLst/>
          </a:prstGeom>
          <a:ln w="635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Table 8"/>
          <p:cNvGraphicFramePr>
            <a:graphicFrameLocks noGrp="1"/>
          </p:cNvGraphicFramePr>
          <p:nvPr>
            <p:extLst/>
          </p:nvPr>
        </p:nvGraphicFramePr>
        <p:xfrm>
          <a:off x="4947984" y="4419600"/>
          <a:ext cx="3162300" cy="37084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63246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3246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63246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63246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63246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/>
          </p:nvPr>
        </p:nvGraphicFramePr>
        <p:xfrm>
          <a:off x="4947984" y="4851400"/>
          <a:ext cx="3200400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4008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/>
                        <a:t>5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pSp>
        <p:nvGrpSpPr>
          <p:cNvPr id="11" name="Group 10"/>
          <p:cNvGrpSpPr/>
          <p:nvPr/>
        </p:nvGrpSpPr>
        <p:grpSpPr>
          <a:xfrm>
            <a:off x="5731798" y="5181600"/>
            <a:ext cx="364202" cy="902732"/>
            <a:chOff x="1447800" y="2221468"/>
            <a:chExt cx="364202" cy="902732"/>
          </a:xfrm>
        </p:grpSpPr>
        <p:cxnSp>
          <p:nvCxnSpPr>
            <p:cNvPr id="12" name="Straight Arrow Connector 11"/>
            <p:cNvCxnSpPr/>
            <p:nvPr/>
          </p:nvCxnSpPr>
          <p:spPr>
            <a:xfrm flipV="1">
              <a:off x="1600200" y="2221468"/>
              <a:ext cx="0" cy="4572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1447800" y="2754868"/>
              <a:ext cx="3642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/>
                <a:t>lo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6400800" y="5225534"/>
            <a:ext cx="364202" cy="870466"/>
            <a:chOff x="7209299" y="2209800"/>
            <a:chExt cx="364202" cy="870466"/>
          </a:xfrm>
        </p:grpSpPr>
        <p:cxnSp>
          <p:nvCxnSpPr>
            <p:cNvPr id="15" name="Straight Arrow Connector 14"/>
            <p:cNvCxnSpPr/>
            <p:nvPr/>
          </p:nvCxnSpPr>
          <p:spPr>
            <a:xfrm flipV="1">
              <a:off x="7391400" y="2209800"/>
              <a:ext cx="0" cy="4572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7209299" y="2710934"/>
              <a:ext cx="3642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/>
                <a:t>hi</a:t>
              </a: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7315200" y="5715000"/>
            <a:ext cx="1101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Key = 13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5943600" y="3962400"/>
            <a:ext cx="0" cy="445532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5715000" y="3669268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mid</a:t>
            </a:r>
          </a:p>
        </p:txBody>
      </p:sp>
      <p:sp>
        <p:nvSpPr>
          <p:cNvPr id="23" name="Content Placeholder 3"/>
          <p:cNvSpPr txBox="1">
            <a:spLocks/>
          </p:cNvSpPr>
          <p:nvPr/>
        </p:nvSpPr>
        <p:spPr>
          <a:xfrm>
            <a:off x="3832194" y="2010770"/>
            <a:ext cx="4594826" cy="457200"/>
          </a:xfrm>
          <a:prstGeom prst="rect">
            <a:avLst/>
          </a:prstGeom>
        </p:spPr>
        <p:txBody>
          <a:bodyPr vert="horz">
            <a:no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"/>
              <a:buChar char=""/>
              <a:defRPr kumimoji="0"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75000"/>
              <a:buFont typeface="Wingdings 2"/>
              <a:buChar char="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70000"/>
              <a:buFont typeface="Wingdings"/>
              <a:buChar char=""/>
              <a:defRPr kumimoji="0"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ct val="20000"/>
              </a:spcBef>
              <a:buClr>
                <a:schemeClr val="accent5"/>
              </a:buClr>
              <a:buFontTx/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90000"/>
              <a:buChar char="•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rtl="0" eaLnBrk="1" latinLnBrk="0" hangingPunct="1">
              <a:spcBef>
                <a:spcPct val="20000"/>
              </a:spcBef>
              <a:buClr>
                <a:schemeClr val="accent4">
                  <a:shade val="75000"/>
                </a:schemeClr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77440" indent="-182880" algn="l" rtl="0" eaLnBrk="1" latinLnBrk="0" hangingPunct="1">
              <a:spcBef>
                <a:spcPct val="20000"/>
              </a:spcBef>
              <a:buClr>
                <a:schemeClr val="accent2">
                  <a:shade val="75000"/>
                </a:schemeClr>
              </a:buClr>
              <a:buSzPct val="90000"/>
              <a:buChar char="•"/>
              <a:defRPr kumimoji="0" sz="140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/>
              <a:buNone/>
            </a:pPr>
            <a:r>
              <a:rPr lang="en-AU" sz="1800" dirty="0">
                <a:solidFill>
                  <a:srgbClr val="00B0F0"/>
                </a:solidFill>
                <a:highlight>
                  <a:srgbClr val="FFFFFF"/>
                </a:highlight>
              </a:rPr>
              <a:t>Let us try to fix this </a:t>
            </a:r>
            <a:endParaRPr lang="en-AU" sz="1800" dirty="0">
              <a:solidFill>
                <a:srgbClr val="00B0F0"/>
              </a:solidFill>
              <a:latin typeface="CMSS10"/>
            </a:endParaRPr>
          </a:p>
        </p:txBody>
      </p:sp>
      <p:sp>
        <p:nvSpPr>
          <p:cNvPr id="19" name="Content Placeholder 4"/>
          <p:cNvSpPr txBox="1">
            <a:spLocks/>
          </p:cNvSpPr>
          <p:nvPr/>
        </p:nvSpPr>
        <p:spPr>
          <a:xfrm>
            <a:off x="3009900" y="1001404"/>
            <a:ext cx="6256020" cy="3276600"/>
          </a:xfrm>
          <a:prstGeom prst="rect">
            <a:avLst/>
          </a:prstGeom>
        </p:spPr>
        <p:txBody>
          <a:bodyPr vert="horz">
            <a:no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"/>
              <a:buChar char=""/>
              <a:defRPr kumimoji="0"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75000"/>
              <a:buFont typeface="Wingdings 2"/>
              <a:buChar char="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70000"/>
              <a:buFont typeface="Wingdings"/>
              <a:buChar char=""/>
              <a:defRPr kumimoji="0"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ct val="20000"/>
              </a:spcBef>
              <a:buClr>
                <a:schemeClr val="accent5"/>
              </a:buClr>
              <a:buFontTx/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90000"/>
              <a:buChar char="•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rtl="0" eaLnBrk="1" latinLnBrk="0" hangingPunct="1">
              <a:spcBef>
                <a:spcPct val="20000"/>
              </a:spcBef>
              <a:buClr>
                <a:schemeClr val="accent4">
                  <a:shade val="75000"/>
                </a:schemeClr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77440" indent="-182880" algn="l" rtl="0" eaLnBrk="1" latinLnBrk="0" hangingPunct="1">
              <a:spcBef>
                <a:spcPct val="20000"/>
              </a:spcBef>
              <a:buClr>
                <a:schemeClr val="accent2">
                  <a:shade val="75000"/>
                </a:schemeClr>
              </a:buClr>
              <a:buSzPct val="90000"/>
              <a:buChar char="•"/>
              <a:defRPr kumimoji="0" sz="140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31800" indent="0">
              <a:lnSpc>
                <a:spcPct val="142857"/>
              </a:lnSpc>
              <a:spcBef>
                <a:spcPts val="0"/>
              </a:spcBef>
              <a:spcAft>
                <a:spcPts val="800"/>
              </a:spcAft>
              <a:buClr>
                <a:srgbClr val="333333"/>
              </a:buClr>
              <a:buSzPct val="100000"/>
              <a:buNone/>
            </a:pPr>
            <a:r>
              <a:rPr lang="en-US" sz="1400" b="1" u="sng" kern="0" dirty="0">
                <a:solidFill>
                  <a:srgbClr val="333333"/>
                </a:solidFill>
                <a:highlight>
                  <a:srgbClr val="FFFFFF"/>
                </a:highlight>
                <a:ea typeface="Arial"/>
                <a:cs typeface="Arial"/>
                <a:sym typeface="Arial"/>
              </a:rPr>
              <a:t>Enter your answers in MARS</a:t>
            </a:r>
          </a:p>
        </p:txBody>
      </p:sp>
    </p:spTree>
    <p:extLst>
      <p:ext uri="{BB962C8B-B14F-4D97-AF65-F5344CB8AC3E}">
        <p14:creationId xmlns:p14="http://schemas.microsoft.com/office/powerpoint/2010/main" val="9161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7" grpId="0"/>
      <p:bldP spid="21" grpId="0"/>
      <p:bldP spid="23" grpId="0"/>
      <p:bldP spid="19" grpId="0"/>
      <p:bldP spid="19" grpId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>
                <a:latin typeface="Arial Black" panose="020B0A04020102020204" pitchFamily="34" charset="0"/>
              </a:rPr>
              <a:t>Does it always terminate?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4800" y="6410848"/>
            <a:ext cx="4572000" cy="365760"/>
          </a:xfrm>
        </p:spPr>
        <p:txBody>
          <a:bodyPr/>
          <a:lstStyle/>
          <a:p>
            <a:r>
              <a:rPr lang="en-AU"/>
              <a:t>FIT2004: Lec-1: Introduction and Proving Correctness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301752" y="990600"/>
            <a:ext cx="8534400" cy="45720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    lo 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= 1</a:t>
            </a:r>
            <a:r>
              <a:rPr lang="en-AU" sz="1800" dirty="0">
                <a:solidFill>
                  <a:srgbClr val="00B050"/>
                </a:solidFill>
                <a:highlight>
                  <a:srgbClr val="FFFFFF"/>
                </a:highlight>
                <a:latin typeface="Courier New"/>
              </a:rPr>
              <a:t>//we are assuming indices range is 1 to N inclusive</a:t>
            </a:r>
            <a:endParaRPr lang="en-AU" sz="18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    hi 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= 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N + 1</a:t>
            </a:r>
          </a:p>
          <a:p>
            <a:pPr marL="0" indent="0">
              <a:buNone/>
            </a:pPr>
            <a:endParaRPr lang="en-AU" sz="18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en-AU" sz="1800" b="1" dirty="0">
                <a:solidFill>
                  <a:srgbClr val="0000FF"/>
                </a:solidFill>
                <a:highlight>
                  <a:srgbClr val="FFFFFF"/>
                </a:highlight>
              </a:rPr>
              <a:t>while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( 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lo 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&lt;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 hi - 1 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endParaRPr lang="en-AU" sz="18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        mid 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 floor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( (</a:t>
            </a:r>
            <a:r>
              <a:rPr lang="en-AU" sz="1800" dirty="0" err="1">
                <a:solidFill>
                  <a:srgbClr val="000000"/>
                </a:solidFill>
                <a:highlight>
                  <a:srgbClr val="FFFFFF"/>
                </a:highlight>
              </a:rPr>
              <a:t>lo</a:t>
            </a:r>
            <a:r>
              <a:rPr lang="en-AU" sz="18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+</a:t>
            </a:r>
            <a:r>
              <a:rPr lang="en-AU" sz="1800" dirty="0" err="1">
                <a:solidFill>
                  <a:srgbClr val="000000"/>
                </a:solidFill>
                <a:highlight>
                  <a:srgbClr val="FFFFFF"/>
                </a:highlight>
              </a:rPr>
              <a:t>hi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)/</a:t>
            </a:r>
            <a:r>
              <a:rPr lang="en-AU" sz="1800" dirty="0">
                <a:solidFill>
                  <a:srgbClr val="FF0000"/>
                </a:solidFill>
                <a:highlight>
                  <a:srgbClr val="FFFFFF"/>
                </a:highlight>
              </a:rPr>
              <a:t>2 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endParaRPr lang="en-AU" sz="18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        </a:t>
            </a:r>
            <a:r>
              <a:rPr lang="en-AU" sz="1800" b="1" dirty="0">
                <a:solidFill>
                  <a:srgbClr val="0000FF"/>
                </a:solidFill>
                <a:highlight>
                  <a:srgbClr val="FFFFFF"/>
                </a:highlight>
              </a:rPr>
              <a:t>if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 key 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&gt;=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 array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[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mid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]</a:t>
            </a:r>
            <a:endParaRPr lang="en-AU" sz="18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            lo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mid</a:t>
            </a:r>
          </a:p>
          <a:p>
            <a:pPr marL="0" indent="0">
              <a:buNone/>
            </a:pP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        </a:t>
            </a:r>
            <a:r>
              <a:rPr lang="en-AU" sz="1800" b="1" dirty="0">
                <a:solidFill>
                  <a:srgbClr val="0000FF"/>
                </a:solidFill>
                <a:highlight>
                  <a:srgbClr val="FFFFFF"/>
                </a:highlight>
              </a:rPr>
              <a:t>else</a:t>
            </a:r>
            <a:endParaRPr lang="en-AU" sz="18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            hi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mid</a:t>
            </a:r>
          </a:p>
          <a:p>
            <a:pPr marL="0" indent="0">
              <a:buNone/>
            </a:pP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</a:p>
          <a:p>
            <a:pPr marL="0" indent="0">
              <a:buNone/>
            </a:pPr>
            <a:r>
              <a:rPr lang="en-AU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en-AU" sz="1800" b="1" dirty="0">
                <a:solidFill>
                  <a:srgbClr val="0000FF"/>
                </a:solidFill>
                <a:highlight>
                  <a:srgbClr val="FFFFFF"/>
                </a:highlight>
              </a:rPr>
              <a:t>if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 N &gt; 0 </a:t>
            </a:r>
            <a:r>
              <a:rPr lang="en-AU" sz="1800" b="1" dirty="0">
                <a:solidFill>
                  <a:srgbClr val="0000FF"/>
                </a:solidFill>
                <a:highlight>
                  <a:srgbClr val="FFFFFF"/>
                </a:highlight>
              </a:rPr>
              <a:t>and 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array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[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lo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]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==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 key</a:t>
            </a:r>
          </a:p>
          <a:p>
            <a:pPr marL="0" indent="0">
              <a:buNone/>
            </a:pPr>
            <a:r>
              <a:rPr lang="en-AU" sz="1800" b="1" dirty="0">
                <a:solidFill>
                  <a:srgbClr val="0000FF"/>
                </a:solidFill>
                <a:highlight>
                  <a:srgbClr val="FFFFFF"/>
                </a:highlight>
              </a:rPr>
              <a:t>        print(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key found at index lo</a:t>
            </a:r>
            <a:r>
              <a:rPr lang="en-AU" sz="1800" b="1" dirty="0">
                <a:solidFill>
                  <a:srgbClr val="0000FF"/>
                </a:solidFill>
                <a:highlight>
                  <a:srgbClr val="FFFFFF"/>
                </a:highlight>
              </a:rPr>
              <a:t>)</a:t>
            </a:r>
          </a:p>
          <a:p>
            <a:pPr marL="0" indent="0">
              <a:buNone/>
            </a:pPr>
            <a:r>
              <a:rPr lang="en-AU" sz="1800" b="1" dirty="0">
                <a:solidFill>
                  <a:srgbClr val="0000FF"/>
                </a:solidFill>
                <a:highlight>
                  <a:srgbClr val="FFFFFF"/>
                </a:highlight>
              </a:rPr>
              <a:t>    else</a:t>
            </a:r>
            <a:endParaRPr lang="en-AU" sz="18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        </a:t>
            </a:r>
            <a:r>
              <a:rPr lang="en-AU" sz="1800" b="1" dirty="0">
                <a:solidFill>
                  <a:srgbClr val="0000FF"/>
                </a:solidFill>
                <a:highlight>
                  <a:srgbClr val="FFFFFF"/>
                </a:highlight>
              </a:rPr>
              <a:t>print(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key not found</a:t>
            </a:r>
            <a:r>
              <a:rPr lang="en-AU" sz="1800" b="1" dirty="0">
                <a:solidFill>
                  <a:srgbClr val="0000FF"/>
                </a:solidFill>
                <a:highlight>
                  <a:srgbClr val="FFFFFF"/>
                </a:highlight>
              </a:rPr>
              <a:t>)</a:t>
            </a:r>
            <a:endParaRPr lang="en-AU" sz="1800" dirty="0">
              <a:solidFill>
                <a:srgbClr val="000000"/>
              </a:solidFill>
              <a:latin typeface="CMSS10"/>
            </a:endParaRP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xmlns="" id="{BA900A7D-4A6A-4C51-A005-DC94485D0797}"/>
              </a:ext>
            </a:extLst>
          </p:cNvPr>
          <p:cNvSpPr txBox="1">
            <a:spLocks/>
          </p:cNvSpPr>
          <p:nvPr/>
        </p:nvSpPr>
        <p:spPr>
          <a:xfrm>
            <a:off x="3581400" y="1524000"/>
            <a:ext cx="5106032" cy="457200"/>
          </a:xfrm>
          <a:prstGeom prst="rect">
            <a:avLst/>
          </a:prstGeom>
        </p:spPr>
        <p:txBody>
          <a:bodyPr vert="horz">
            <a:no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"/>
              <a:buChar char=""/>
              <a:defRPr kumimoji="0"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75000"/>
              <a:buFont typeface="Wingdings 2"/>
              <a:buChar char="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70000"/>
              <a:buFont typeface="Wingdings"/>
              <a:buChar char=""/>
              <a:defRPr kumimoji="0"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ct val="20000"/>
              </a:spcBef>
              <a:buClr>
                <a:schemeClr val="accent5"/>
              </a:buClr>
              <a:buFontTx/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90000"/>
              <a:buChar char="•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rtl="0" eaLnBrk="1" latinLnBrk="0" hangingPunct="1">
              <a:spcBef>
                <a:spcPct val="20000"/>
              </a:spcBef>
              <a:buClr>
                <a:schemeClr val="accent4">
                  <a:shade val="75000"/>
                </a:schemeClr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77440" indent="-182880" algn="l" rtl="0" eaLnBrk="1" latinLnBrk="0" hangingPunct="1">
              <a:spcBef>
                <a:spcPct val="20000"/>
              </a:spcBef>
              <a:buClr>
                <a:schemeClr val="accent2">
                  <a:shade val="75000"/>
                </a:schemeClr>
              </a:buClr>
              <a:buSzPct val="90000"/>
              <a:buChar char="•"/>
              <a:defRPr kumimoji="0" sz="140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/>
              <a:buNone/>
            </a:pPr>
            <a:r>
              <a:rPr lang="en-AU" sz="1800" dirty="0">
                <a:solidFill>
                  <a:srgbClr val="FF0000"/>
                </a:solidFill>
                <a:highlight>
                  <a:srgbClr val="FFFFFF"/>
                </a:highlight>
              </a:rPr>
              <a:t>Proof that it always terminates</a:t>
            </a:r>
          </a:p>
          <a:p>
            <a:r>
              <a:rPr lang="en-AU" sz="1800" dirty="0">
                <a:highlight>
                  <a:srgbClr val="FFFFFF"/>
                </a:highlight>
              </a:rPr>
              <a:t>lo &lt; hi – 1implies that the difference between lo and hi is always at least 2</a:t>
            </a:r>
          </a:p>
          <a:p>
            <a:r>
              <a:rPr lang="en-AU" sz="1800" dirty="0">
                <a:highlight>
                  <a:srgbClr val="FFFFFF"/>
                </a:highlight>
              </a:rPr>
              <a:t>Therefore, lo &lt; mid &lt; hi.</a:t>
            </a:r>
          </a:p>
          <a:p>
            <a:r>
              <a:rPr lang="en-AU" sz="1800" dirty="0">
                <a:highlight>
                  <a:srgbClr val="FFFFFF"/>
                </a:highlight>
              </a:rPr>
              <a:t>Hence, the search space always shrinks (e.g., lo and hi get closer after every iteration of the while loop until lo </a:t>
            </a:r>
            <a:r>
              <a:rPr lang="en-AU" sz="1800" dirty="0">
                <a:highlight>
                  <a:srgbClr val="FFFFFF"/>
                </a:highlight>
                <a:latin typeface="Arial"/>
                <a:cs typeface="Arial"/>
              </a:rPr>
              <a:t>≥</a:t>
            </a:r>
            <a:r>
              <a:rPr lang="en-AU" sz="1800" dirty="0">
                <a:highlight>
                  <a:srgbClr val="FFFFFF"/>
                </a:highlight>
              </a:rPr>
              <a:t> hi – 1 in which case the algorithm terminates)</a:t>
            </a:r>
          </a:p>
          <a:p>
            <a:pPr marL="342900" indent="-342900">
              <a:buFont typeface="+mj-lt"/>
              <a:buAutoNum type="arabicPeriod"/>
            </a:pPr>
            <a:endParaRPr lang="en-AU" sz="1800" dirty="0">
              <a:solidFill>
                <a:srgbClr val="000000"/>
              </a:solidFill>
              <a:highlight>
                <a:srgbClr val="FFFFFF"/>
              </a:highlight>
              <a:latin typeface="CMSS10"/>
            </a:endParaRPr>
          </a:p>
          <a:p>
            <a:pPr marL="0" indent="0">
              <a:buNone/>
            </a:pPr>
            <a:endParaRPr lang="en-AU" sz="1800" dirty="0">
              <a:solidFill>
                <a:srgbClr val="000000"/>
              </a:solidFill>
              <a:latin typeface="CMSS10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xmlns="" id="{B41EE7DA-125F-493A-902C-06A5F1D723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5374210"/>
              </p:ext>
            </p:extLst>
          </p:nvPr>
        </p:nvGraphicFramePr>
        <p:xfrm>
          <a:off x="4947984" y="4648200"/>
          <a:ext cx="3162300" cy="37084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63246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3246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63246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63246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63246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xmlns="" id="{7D363BC7-D2C7-4E39-8E17-4FF91CBF7E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0169973"/>
              </p:ext>
            </p:extLst>
          </p:nvPr>
        </p:nvGraphicFramePr>
        <p:xfrm>
          <a:off x="4947984" y="5080000"/>
          <a:ext cx="3200400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4008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/>
                        <a:t>5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pSp>
        <p:nvGrpSpPr>
          <p:cNvPr id="10" name="Group 9">
            <a:extLst>
              <a:ext uri="{FF2B5EF4-FFF2-40B4-BE49-F238E27FC236}">
                <a16:creationId xmlns:a16="http://schemas.microsoft.com/office/drawing/2014/main" xmlns="" id="{2F396383-E426-432D-B2DA-8DE7E9AF99CE}"/>
              </a:ext>
            </a:extLst>
          </p:cNvPr>
          <p:cNvGrpSpPr/>
          <p:nvPr/>
        </p:nvGrpSpPr>
        <p:grpSpPr>
          <a:xfrm>
            <a:off x="5122198" y="5410200"/>
            <a:ext cx="364202" cy="902732"/>
            <a:chOff x="1447800" y="2221468"/>
            <a:chExt cx="364202" cy="902732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xmlns="" id="{A578A368-4B5D-4213-804A-B178315FE44A}"/>
                </a:ext>
              </a:extLst>
            </p:cNvPr>
            <p:cNvCxnSpPr/>
            <p:nvPr/>
          </p:nvCxnSpPr>
          <p:spPr>
            <a:xfrm flipV="1">
              <a:off x="1600200" y="2221468"/>
              <a:ext cx="0" cy="4572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xmlns="" id="{B6E8D07C-053D-4B9D-A2F1-5B2685FC90D5}"/>
                </a:ext>
              </a:extLst>
            </p:cNvPr>
            <p:cNvSpPr txBox="1"/>
            <p:nvPr/>
          </p:nvSpPr>
          <p:spPr>
            <a:xfrm>
              <a:off x="1447800" y="2754868"/>
              <a:ext cx="3642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/>
                <a:t>lo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xmlns="" id="{A5C37654-430C-4036-A95E-9247611EEF1E}"/>
              </a:ext>
            </a:extLst>
          </p:cNvPr>
          <p:cNvGrpSpPr/>
          <p:nvPr/>
        </p:nvGrpSpPr>
        <p:grpSpPr>
          <a:xfrm>
            <a:off x="6400800" y="5454134"/>
            <a:ext cx="364202" cy="870466"/>
            <a:chOff x="7209299" y="2209800"/>
            <a:chExt cx="364202" cy="870466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xmlns="" id="{94AD2991-2E53-466B-9CD2-0992E27A7F99}"/>
                </a:ext>
              </a:extLst>
            </p:cNvPr>
            <p:cNvCxnSpPr/>
            <p:nvPr/>
          </p:nvCxnSpPr>
          <p:spPr>
            <a:xfrm flipV="1">
              <a:off x="7391400" y="2209800"/>
              <a:ext cx="0" cy="4572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xmlns="" id="{23FC4AF0-C093-4318-8851-6BF54050032A}"/>
                </a:ext>
              </a:extLst>
            </p:cNvPr>
            <p:cNvSpPr txBox="1"/>
            <p:nvPr/>
          </p:nvSpPr>
          <p:spPr>
            <a:xfrm>
              <a:off x="7209299" y="2710934"/>
              <a:ext cx="3642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/>
                <a:t>hi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8DFC7CB4-E7EC-4E7C-A9E7-23B69CC987DB}"/>
              </a:ext>
            </a:extLst>
          </p:cNvPr>
          <p:cNvSpPr txBox="1"/>
          <p:nvPr/>
        </p:nvSpPr>
        <p:spPr>
          <a:xfrm>
            <a:off x="7315200" y="5943600"/>
            <a:ext cx="1101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Key = 13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xmlns="" id="{3A935D99-7A0B-4DE4-A9BF-5F4E8B764043}"/>
              </a:ext>
            </a:extLst>
          </p:cNvPr>
          <p:cNvCxnSpPr/>
          <p:nvPr/>
        </p:nvCxnSpPr>
        <p:spPr>
          <a:xfrm>
            <a:off x="5943600" y="4191000"/>
            <a:ext cx="0" cy="445532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FE2DEA78-9A8A-449D-9CC6-A716DAC611E6}"/>
              </a:ext>
            </a:extLst>
          </p:cNvPr>
          <p:cNvSpPr txBox="1"/>
          <p:nvPr/>
        </p:nvSpPr>
        <p:spPr>
          <a:xfrm>
            <a:off x="5715000" y="3897868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mid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xmlns="" id="{61AEFA06-0FF9-4A02-A55C-52A1EF7960CE}"/>
              </a:ext>
            </a:extLst>
          </p:cNvPr>
          <p:cNvSpPr/>
          <p:nvPr/>
        </p:nvSpPr>
        <p:spPr>
          <a:xfrm>
            <a:off x="1219200" y="1981200"/>
            <a:ext cx="1371600" cy="381000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64684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>
                <a:latin typeface="Arial Black" panose="020B0A04020102020204" pitchFamily="34" charset="0"/>
              </a:rPr>
              <a:t>Correctness using Loop Invariant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4800" y="6410848"/>
            <a:ext cx="4572000" cy="365760"/>
          </a:xfrm>
        </p:spPr>
        <p:txBody>
          <a:bodyPr/>
          <a:lstStyle/>
          <a:p>
            <a:r>
              <a:rPr lang="en-AU"/>
              <a:t>FIT2004: Lec-1: Introduction and Proving Correctness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301752" y="990600"/>
            <a:ext cx="8537448" cy="45720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lo 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= 1</a:t>
            </a:r>
            <a:endParaRPr lang="en-AU" sz="18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hi 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= 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N + 1</a:t>
            </a:r>
          </a:p>
          <a:p>
            <a:pPr marL="0" indent="0">
              <a:buNone/>
            </a:pPr>
            <a:r>
              <a:rPr lang="en-AU" sz="1800" dirty="0">
                <a:solidFill>
                  <a:srgbClr val="00B050"/>
                </a:solidFill>
                <a:highlight>
                  <a:srgbClr val="FFFFFF"/>
                </a:highlight>
              </a:rPr>
              <a:t>// </a:t>
            </a:r>
            <a:r>
              <a:rPr lang="en-AU" sz="1800" b="1" u="sng" dirty="0">
                <a:solidFill>
                  <a:srgbClr val="00B050"/>
                </a:solidFill>
                <a:highlight>
                  <a:srgbClr val="FFFFFF"/>
                </a:highlight>
              </a:rPr>
              <a:t>LI:</a:t>
            </a:r>
            <a:r>
              <a:rPr lang="en-AU" sz="1800" dirty="0">
                <a:solidFill>
                  <a:srgbClr val="00B050"/>
                </a:solidFill>
                <a:highlight>
                  <a:srgbClr val="FFFFFF"/>
                </a:highlight>
              </a:rPr>
              <a:t> key in array[1 … N] if and only if (</a:t>
            </a:r>
            <a:r>
              <a:rPr lang="en-AU" sz="1800" dirty="0" err="1">
                <a:solidFill>
                  <a:srgbClr val="00B050"/>
                </a:solidFill>
                <a:highlight>
                  <a:srgbClr val="FFFFFF"/>
                </a:highlight>
              </a:rPr>
              <a:t>iff</a:t>
            </a:r>
            <a:r>
              <a:rPr lang="en-AU" sz="1800" dirty="0">
                <a:solidFill>
                  <a:srgbClr val="00B050"/>
                </a:solidFill>
                <a:highlight>
                  <a:srgbClr val="FFFFFF"/>
                </a:highlight>
              </a:rPr>
              <a:t>) key in array[lo … hi - 1]</a:t>
            </a:r>
          </a:p>
          <a:p>
            <a:pPr marL="0" indent="0">
              <a:buNone/>
            </a:pPr>
            <a:r>
              <a:rPr lang="en-AU" sz="1800" b="1" dirty="0">
                <a:solidFill>
                  <a:srgbClr val="0000FF"/>
                </a:solidFill>
                <a:highlight>
                  <a:srgbClr val="FFFFFF"/>
                </a:highlight>
              </a:rPr>
              <a:t>while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( 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lo 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&lt;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 hi - 1 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</a:p>
          <a:p>
            <a:pPr marL="0" indent="0">
              <a:buNone/>
            </a:pPr>
            <a:r>
              <a:rPr lang="en-AU" sz="1800" dirty="0">
                <a:solidFill>
                  <a:srgbClr val="00B050"/>
                </a:solidFill>
                <a:highlight>
                  <a:srgbClr val="FFFFFF"/>
                </a:highlight>
              </a:rPr>
              <a:t>    // </a:t>
            </a:r>
            <a:r>
              <a:rPr lang="en-AU" sz="1800" b="1" u="sng" dirty="0">
                <a:solidFill>
                  <a:srgbClr val="00B050"/>
                </a:solidFill>
                <a:highlight>
                  <a:srgbClr val="FFFFFF"/>
                </a:highlight>
              </a:rPr>
              <a:t>LI:</a:t>
            </a:r>
            <a:r>
              <a:rPr lang="en-AU" sz="1800" dirty="0">
                <a:solidFill>
                  <a:srgbClr val="FF0000"/>
                </a:solidFill>
                <a:highlight>
                  <a:srgbClr val="FFFFFF"/>
                </a:highlight>
              </a:rPr>
              <a:t> </a:t>
            </a:r>
            <a:r>
              <a:rPr lang="en-AU" sz="1800" dirty="0">
                <a:solidFill>
                  <a:srgbClr val="00B050"/>
                </a:solidFill>
                <a:highlight>
                  <a:srgbClr val="FFFFFF"/>
                </a:highlight>
              </a:rPr>
              <a:t>key in array[1 … N] </a:t>
            </a:r>
            <a:r>
              <a:rPr lang="en-AU" sz="1800" dirty="0" err="1">
                <a:solidFill>
                  <a:srgbClr val="00B050"/>
                </a:solidFill>
                <a:highlight>
                  <a:srgbClr val="FFFFFF"/>
                </a:highlight>
              </a:rPr>
              <a:t>iff</a:t>
            </a:r>
            <a:r>
              <a:rPr lang="en-AU" sz="1800" dirty="0">
                <a:solidFill>
                  <a:srgbClr val="00B050"/>
                </a:solidFill>
                <a:highlight>
                  <a:srgbClr val="FFFFFF"/>
                </a:highlight>
              </a:rPr>
              <a:t> key in array[lo … hi-1]</a:t>
            </a:r>
          </a:p>
          <a:p>
            <a:pPr marL="0" indent="0">
              <a:buNone/>
            </a:pP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    mid 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 floor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( (</a:t>
            </a:r>
            <a:r>
              <a:rPr lang="en-AU" sz="1800" dirty="0" err="1">
                <a:solidFill>
                  <a:srgbClr val="000000"/>
                </a:solidFill>
                <a:highlight>
                  <a:srgbClr val="FFFFFF"/>
                </a:highlight>
              </a:rPr>
              <a:t>lo</a:t>
            </a:r>
            <a:r>
              <a:rPr lang="en-AU" sz="18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+</a:t>
            </a:r>
            <a:r>
              <a:rPr lang="en-AU" sz="1800" dirty="0" err="1">
                <a:solidFill>
                  <a:srgbClr val="000000"/>
                </a:solidFill>
                <a:highlight>
                  <a:srgbClr val="FFFFFF"/>
                </a:highlight>
              </a:rPr>
              <a:t>hi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)/</a:t>
            </a:r>
            <a:r>
              <a:rPr lang="en-AU" sz="1800" dirty="0">
                <a:solidFill>
                  <a:srgbClr val="FF0000"/>
                </a:solidFill>
                <a:highlight>
                  <a:srgbClr val="FFFFFF"/>
                </a:highlight>
              </a:rPr>
              <a:t>2 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endParaRPr lang="en-AU" sz="18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en-AU" sz="1800" b="1" dirty="0">
                <a:solidFill>
                  <a:srgbClr val="0000FF"/>
                </a:solidFill>
                <a:highlight>
                  <a:srgbClr val="FFFFFF"/>
                </a:highlight>
              </a:rPr>
              <a:t>if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 key 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&gt;=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 array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[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mid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]</a:t>
            </a:r>
          </a:p>
          <a:p>
            <a:pPr marL="0" indent="0">
              <a:buNone/>
            </a:pPr>
            <a:r>
              <a:rPr lang="en-AU" sz="1800" dirty="0">
                <a:solidFill>
                  <a:srgbClr val="00B050"/>
                </a:solidFill>
                <a:highlight>
                  <a:srgbClr val="FFFFFF"/>
                </a:highlight>
              </a:rPr>
              <a:t>       // key in array[1 … N] </a:t>
            </a:r>
            <a:r>
              <a:rPr lang="en-AU" sz="1800" dirty="0" err="1">
                <a:solidFill>
                  <a:srgbClr val="00B050"/>
                </a:solidFill>
                <a:highlight>
                  <a:srgbClr val="FFFFFF"/>
                </a:highlight>
              </a:rPr>
              <a:t>iff</a:t>
            </a:r>
            <a:r>
              <a:rPr lang="en-AU" sz="1800" dirty="0">
                <a:solidFill>
                  <a:srgbClr val="00B050"/>
                </a:solidFill>
                <a:highlight>
                  <a:srgbClr val="FFFFFF"/>
                </a:highlight>
              </a:rPr>
              <a:t> key in array[mid … hi-1]</a:t>
            </a:r>
          </a:p>
          <a:p>
            <a:pPr marL="0" indent="0">
              <a:buNone/>
            </a:pP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       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lo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mid</a:t>
            </a:r>
          </a:p>
          <a:p>
            <a:pPr marL="0" indent="0">
              <a:buNone/>
            </a:pPr>
            <a:r>
              <a:rPr lang="en-AU" sz="1800" dirty="0">
                <a:solidFill>
                  <a:srgbClr val="00B050"/>
                </a:solidFill>
                <a:highlight>
                  <a:srgbClr val="FFFFFF"/>
                </a:highlight>
              </a:rPr>
              <a:t>       // </a:t>
            </a:r>
            <a:r>
              <a:rPr lang="en-AU" sz="1800" b="1" u="sng" dirty="0">
                <a:solidFill>
                  <a:srgbClr val="00B050"/>
                </a:solidFill>
                <a:highlight>
                  <a:srgbClr val="FFFFFF"/>
                </a:highlight>
              </a:rPr>
              <a:t>LI:</a:t>
            </a:r>
            <a:r>
              <a:rPr lang="en-AU" sz="1800" dirty="0">
                <a:solidFill>
                  <a:srgbClr val="FF0000"/>
                </a:solidFill>
                <a:highlight>
                  <a:srgbClr val="FFFFFF"/>
                </a:highlight>
              </a:rPr>
              <a:t> </a:t>
            </a:r>
            <a:r>
              <a:rPr lang="en-AU" sz="1800" dirty="0">
                <a:solidFill>
                  <a:srgbClr val="00B050"/>
                </a:solidFill>
                <a:highlight>
                  <a:srgbClr val="FFFFFF"/>
                </a:highlight>
              </a:rPr>
              <a:t>key in array[1 … N] </a:t>
            </a:r>
            <a:r>
              <a:rPr lang="en-AU" sz="1800" dirty="0" err="1">
                <a:solidFill>
                  <a:srgbClr val="00B050"/>
                </a:solidFill>
                <a:highlight>
                  <a:srgbClr val="FFFFFF"/>
                </a:highlight>
              </a:rPr>
              <a:t>iff</a:t>
            </a:r>
            <a:r>
              <a:rPr lang="en-AU" sz="1800" dirty="0">
                <a:solidFill>
                  <a:srgbClr val="00B050"/>
                </a:solidFill>
                <a:highlight>
                  <a:srgbClr val="FFFFFF"/>
                </a:highlight>
              </a:rPr>
              <a:t> key in array[lo … hi-1]</a:t>
            </a:r>
            <a:endParaRPr lang="en-AU" sz="18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en-AU" sz="1800" b="1" dirty="0">
                <a:solidFill>
                  <a:srgbClr val="0000FF"/>
                </a:solidFill>
                <a:highlight>
                  <a:srgbClr val="FFFFFF"/>
                </a:highlight>
              </a:rPr>
              <a:t>else</a:t>
            </a:r>
          </a:p>
          <a:p>
            <a:pPr marL="0" indent="0">
              <a:buNone/>
            </a:pPr>
            <a:r>
              <a:rPr lang="en-AU" sz="1800" dirty="0">
                <a:solidFill>
                  <a:srgbClr val="00B050"/>
                </a:solidFill>
                <a:highlight>
                  <a:srgbClr val="FFFFFF"/>
                </a:highlight>
              </a:rPr>
              <a:t>       // key in array[1 … N] </a:t>
            </a:r>
            <a:r>
              <a:rPr lang="en-AU" sz="1800" dirty="0" err="1">
                <a:solidFill>
                  <a:srgbClr val="00B050"/>
                </a:solidFill>
                <a:highlight>
                  <a:srgbClr val="FFFFFF"/>
                </a:highlight>
              </a:rPr>
              <a:t>iff</a:t>
            </a:r>
            <a:r>
              <a:rPr lang="en-AU" sz="1800" dirty="0">
                <a:solidFill>
                  <a:srgbClr val="00B050"/>
                </a:solidFill>
                <a:highlight>
                  <a:srgbClr val="FFFFFF"/>
                </a:highlight>
              </a:rPr>
              <a:t> key in array[lo … mid-1]</a:t>
            </a:r>
            <a:endParaRPr lang="en-AU" sz="18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       hi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mid</a:t>
            </a:r>
          </a:p>
          <a:p>
            <a:pPr marL="0" indent="0">
              <a:buNone/>
            </a:pPr>
            <a:r>
              <a:rPr lang="en-AU" sz="1800" dirty="0">
                <a:solidFill>
                  <a:srgbClr val="00B050"/>
                </a:solidFill>
                <a:highlight>
                  <a:srgbClr val="FFFFFF"/>
                </a:highlight>
              </a:rPr>
              <a:t>       //</a:t>
            </a:r>
            <a:r>
              <a:rPr lang="en-AU" sz="1800" dirty="0">
                <a:solidFill>
                  <a:srgbClr val="FF0000"/>
                </a:solidFill>
                <a:highlight>
                  <a:srgbClr val="FFFFFF"/>
                </a:highlight>
              </a:rPr>
              <a:t> </a:t>
            </a:r>
            <a:r>
              <a:rPr lang="en-AU" sz="1800" b="1" u="sng" dirty="0">
                <a:solidFill>
                  <a:srgbClr val="00B050"/>
                </a:solidFill>
                <a:highlight>
                  <a:srgbClr val="FFFFFF"/>
                </a:highlight>
              </a:rPr>
              <a:t>LI:</a:t>
            </a:r>
            <a:r>
              <a:rPr lang="en-AU" sz="1800" dirty="0">
                <a:solidFill>
                  <a:srgbClr val="00B050"/>
                </a:solidFill>
                <a:highlight>
                  <a:srgbClr val="FFFFFF"/>
                </a:highlight>
              </a:rPr>
              <a:t> key in array[1 … N] </a:t>
            </a:r>
            <a:r>
              <a:rPr lang="en-AU" sz="1800" dirty="0" err="1">
                <a:solidFill>
                  <a:srgbClr val="00B050"/>
                </a:solidFill>
                <a:highlight>
                  <a:srgbClr val="FFFFFF"/>
                </a:highlight>
              </a:rPr>
              <a:t>iff</a:t>
            </a:r>
            <a:r>
              <a:rPr lang="en-AU" sz="1800" dirty="0">
                <a:solidFill>
                  <a:srgbClr val="00B050"/>
                </a:solidFill>
                <a:highlight>
                  <a:srgbClr val="FFFFFF"/>
                </a:highlight>
              </a:rPr>
              <a:t> key in array[lo … hi-1]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	</a:t>
            </a:r>
          </a:p>
          <a:p>
            <a:pPr marL="0" indent="0">
              <a:buNone/>
            </a:pPr>
            <a:r>
              <a:rPr lang="en-AU" sz="1800" dirty="0">
                <a:solidFill>
                  <a:srgbClr val="00B050"/>
                </a:solidFill>
                <a:highlight>
                  <a:srgbClr val="FFFFFF"/>
                </a:highlight>
              </a:rPr>
              <a:t>//</a:t>
            </a:r>
            <a:r>
              <a:rPr lang="en-AU" sz="1800" dirty="0">
                <a:solidFill>
                  <a:srgbClr val="FF0000"/>
                </a:solidFill>
                <a:highlight>
                  <a:srgbClr val="FFFFFF"/>
                </a:highlight>
              </a:rPr>
              <a:t> </a:t>
            </a:r>
            <a:r>
              <a:rPr lang="en-AU" sz="1800" b="1" u="sng" dirty="0">
                <a:solidFill>
                  <a:srgbClr val="00B050"/>
                </a:solidFill>
                <a:highlight>
                  <a:srgbClr val="FFFFFF"/>
                </a:highlight>
              </a:rPr>
              <a:t>LI:</a:t>
            </a:r>
            <a:r>
              <a:rPr lang="en-AU" sz="1800" dirty="0">
                <a:solidFill>
                  <a:srgbClr val="00B050"/>
                </a:solidFill>
                <a:highlight>
                  <a:srgbClr val="FFFFFF"/>
                </a:highlight>
              </a:rPr>
              <a:t> key in array[1 … N] </a:t>
            </a:r>
            <a:r>
              <a:rPr lang="en-AU" sz="1800" dirty="0" err="1">
                <a:solidFill>
                  <a:srgbClr val="00B050"/>
                </a:solidFill>
                <a:highlight>
                  <a:srgbClr val="FFFFFF"/>
                </a:highlight>
              </a:rPr>
              <a:t>iff</a:t>
            </a:r>
            <a:r>
              <a:rPr lang="en-AU" sz="1800" dirty="0">
                <a:solidFill>
                  <a:srgbClr val="00B050"/>
                </a:solidFill>
                <a:highlight>
                  <a:srgbClr val="FFFFFF"/>
                </a:highlight>
              </a:rPr>
              <a:t> key in array[lo … hi-1]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	</a:t>
            </a:r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3505200" y="990600"/>
            <a:ext cx="5562600" cy="457200"/>
          </a:xfrm>
          <a:prstGeom prst="rect">
            <a:avLst/>
          </a:prstGeom>
        </p:spPr>
        <p:txBody>
          <a:bodyPr vert="horz">
            <a:no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"/>
              <a:buChar char=""/>
              <a:defRPr kumimoji="0"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75000"/>
              <a:buFont typeface="Wingdings 2"/>
              <a:buChar char="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70000"/>
              <a:buFont typeface="Wingdings"/>
              <a:buChar char=""/>
              <a:defRPr kumimoji="0"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ct val="20000"/>
              </a:spcBef>
              <a:buClr>
                <a:schemeClr val="accent5"/>
              </a:buClr>
              <a:buFontTx/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90000"/>
              <a:buChar char="•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rtl="0" eaLnBrk="1" latinLnBrk="0" hangingPunct="1">
              <a:spcBef>
                <a:spcPct val="20000"/>
              </a:spcBef>
              <a:buClr>
                <a:schemeClr val="accent4">
                  <a:shade val="75000"/>
                </a:schemeClr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77440" indent="-182880" algn="l" rtl="0" eaLnBrk="1" latinLnBrk="0" hangingPunct="1">
              <a:spcBef>
                <a:spcPct val="20000"/>
              </a:spcBef>
              <a:buClr>
                <a:schemeClr val="accent2">
                  <a:shade val="75000"/>
                </a:schemeClr>
              </a:buClr>
              <a:buSzPct val="90000"/>
              <a:buChar char="•"/>
              <a:defRPr kumimoji="0" sz="140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/>
            </a:pPr>
            <a:endParaRPr lang="en-AU" sz="1800" dirty="0">
              <a:solidFill>
                <a:srgbClr val="00B05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endParaRPr lang="en-AU" sz="1800" dirty="0">
              <a:solidFill>
                <a:srgbClr val="00B05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endParaRPr lang="en-AU" sz="1800" dirty="0">
              <a:highlight>
                <a:srgbClr val="FFFFFF"/>
              </a:highlight>
            </a:endParaRPr>
          </a:p>
          <a:p>
            <a:pPr marL="0" indent="0">
              <a:buNone/>
            </a:pPr>
            <a:endParaRPr lang="en-AU" sz="1300" dirty="0">
              <a:highlight>
                <a:srgbClr val="FFFFFF"/>
              </a:highlight>
            </a:endParaRPr>
          </a:p>
          <a:p>
            <a:pPr marL="342900" indent="-342900">
              <a:buFont typeface="+mj-lt"/>
              <a:buAutoNum type="arabicPeriod"/>
            </a:pPr>
            <a:endParaRPr lang="en-AU" sz="1800" dirty="0">
              <a:solidFill>
                <a:srgbClr val="000000"/>
              </a:solidFill>
              <a:highlight>
                <a:srgbClr val="FFFFFF"/>
              </a:highlight>
              <a:latin typeface="CMSS10"/>
            </a:endParaRPr>
          </a:p>
          <a:p>
            <a:pPr marL="0" indent="0">
              <a:buNone/>
            </a:pPr>
            <a:endParaRPr lang="en-AU" sz="1800" dirty="0">
              <a:solidFill>
                <a:srgbClr val="000000"/>
              </a:solidFill>
              <a:latin typeface="CMSS10"/>
            </a:endParaRPr>
          </a:p>
        </p:txBody>
      </p:sp>
    </p:spTree>
    <p:extLst>
      <p:ext uri="{BB962C8B-B14F-4D97-AF65-F5344CB8AC3E}">
        <p14:creationId xmlns:p14="http://schemas.microsoft.com/office/powerpoint/2010/main" val="2867707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>
                <a:latin typeface="Arial Black" panose="020B0A04020102020204" pitchFamily="34" charset="0"/>
              </a:rPr>
              <a:t>Correctness using Loop Invariant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4800" y="6410848"/>
            <a:ext cx="4572000" cy="365760"/>
          </a:xfrm>
        </p:spPr>
        <p:txBody>
          <a:bodyPr/>
          <a:lstStyle/>
          <a:p>
            <a:r>
              <a:rPr lang="en-AU"/>
              <a:t>FIT2004: Lec-1: Introduction and Proving Correctness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301752" y="990600"/>
            <a:ext cx="8537448" cy="45720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AU" sz="1800" dirty="0">
                <a:solidFill>
                  <a:srgbClr val="00B050"/>
                </a:solidFill>
                <a:highlight>
                  <a:srgbClr val="FFFFFF"/>
                </a:highlight>
              </a:rPr>
              <a:t>// </a:t>
            </a:r>
            <a:r>
              <a:rPr lang="en-AU" sz="1800" b="1" u="sng" dirty="0">
                <a:solidFill>
                  <a:srgbClr val="00B050"/>
                </a:solidFill>
                <a:highlight>
                  <a:srgbClr val="FFFFFF"/>
                </a:highlight>
              </a:rPr>
              <a:t>LI:</a:t>
            </a:r>
            <a:r>
              <a:rPr lang="en-AU" sz="1800" dirty="0">
                <a:solidFill>
                  <a:srgbClr val="00B050"/>
                </a:solidFill>
                <a:highlight>
                  <a:srgbClr val="FFFFFF"/>
                </a:highlight>
              </a:rPr>
              <a:t> key in array[1 … N] if and only if (</a:t>
            </a:r>
            <a:r>
              <a:rPr lang="en-AU" sz="1800" dirty="0" err="1">
                <a:solidFill>
                  <a:srgbClr val="00B050"/>
                </a:solidFill>
                <a:highlight>
                  <a:srgbClr val="FFFFFF"/>
                </a:highlight>
              </a:rPr>
              <a:t>iff</a:t>
            </a:r>
            <a:r>
              <a:rPr lang="en-AU" sz="1800" dirty="0">
                <a:solidFill>
                  <a:srgbClr val="00B050"/>
                </a:solidFill>
                <a:highlight>
                  <a:srgbClr val="FFFFFF"/>
                </a:highlight>
              </a:rPr>
              <a:t>) key in array[lo … hi - 1]</a:t>
            </a:r>
          </a:p>
          <a:p>
            <a:pPr marL="0" indent="0">
              <a:buNone/>
            </a:pPr>
            <a:r>
              <a:rPr lang="en-AU" sz="1800" b="1" dirty="0">
                <a:solidFill>
                  <a:srgbClr val="0000FF"/>
                </a:solidFill>
                <a:highlight>
                  <a:srgbClr val="FFFFFF"/>
                </a:highlight>
              </a:rPr>
              <a:t>while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( 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lo 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&lt;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 hi - 1 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</a:p>
          <a:p>
            <a:pPr marL="0" indent="0">
              <a:buNone/>
            </a:pP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    mid 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 floor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( (</a:t>
            </a:r>
            <a:r>
              <a:rPr lang="en-AU" sz="1800" dirty="0" err="1">
                <a:solidFill>
                  <a:srgbClr val="000000"/>
                </a:solidFill>
                <a:highlight>
                  <a:srgbClr val="FFFFFF"/>
                </a:highlight>
              </a:rPr>
              <a:t>lo</a:t>
            </a:r>
            <a:r>
              <a:rPr lang="en-AU" sz="18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+</a:t>
            </a:r>
            <a:r>
              <a:rPr lang="en-AU" sz="1800" dirty="0" err="1">
                <a:solidFill>
                  <a:srgbClr val="000000"/>
                </a:solidFill>
                <a:highlight>
                  <a:srgbClr val="FFFFFF"/>
                </a:highlight>
              </a:rPr>
              <a:t>hi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)/</a:t>
            </a:r>
            <a:r>
              <a:rPr lang="en-AU" sz="1800" dirty="0">
                <a:solidFill>
                  <a:srgbClr val="FF0000"/>
                </a:solidFill>
                <a:highlight>
                  <a:srgbClr val="FFFFFF"/>
                </a:highlight>
              </a:rPr>
              <a:t>2 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endParaRPr lang="en-AU" sz="18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en-AU" sz="1800" b="1" dirty="0">
                <a:solidFill>
                  <a:srgbClr val="0000FF"/>
                </a:solidFill>
                <a:highlight>
                  <a:srgbClr val="FFFFFF"/>
                </a:highlight>
              </a:rPr>
              <a:t>if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 key 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&gt;=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 array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[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mid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]</a:t>
            </a:r>
          </a:p>
          <a:p>
            <a:pPr marL="0" indent="0">
              <a:buNone/>
            </a:pP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       lo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mid</a:t>
            </a:r>
          </a:p>
          <a:p>
            <a:pPr marL="0" indent="0">
              <a:buNone/>
            </a:pPr>
            <a:r>
              <a:rPr lang="en-AU" sz="1800" b="1" dirty="0">
                <a:solidFill>
                  <a:srgbClr val="0000FF"/>
                </a:solidFill>
                <a:highlight>
                  <a:srgbClr val="FFFFFF"/>
                </a:highlight>
              </a:rPr>
              <a:t>    else</a:t>
            </a:r>
          </a:p>
          <a:p>
            <a:pPr marL="0" indent="0">
              <a:buNone/>
            </a:pP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       hi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mid</a:t>
            </a:r>
          </a:p>
          <a:p>
            <a:pPr marL="0" indent="0">
              <a:buNone/>
            </a:pPr>
            <a:r>
              <a:rPr lang="en-AU" sz="1800" dirty="0">
                <a:solidFill>
                  <a:srgbClr val="00B050"/>
                </a:solidFill>
                <a:highlight>
                  <a:srgbClr val="FFFFFF"/>
                </a:highlight>
              </a:rPr>
              <a:t>//</a:t>
            </a:r>
            <a:r>
              <a:rPr lang="en-AU" sz="1800" dirty="0">
                <a:solidFill>
                  <a:srgbClr val="FF0000"/>
                </a:solidFill>
                <a:highlight>
                  <a:srgbClr val="FFFFFF"/>
                </a:highlight>
              </a:rPr>
              <a:t> </a:t>
            </a:r>
            <a:r>
              <a:rPr lang="en-AU" sz="1800" b="1" u="sng" dirty="0">
                <a:solidFill>
                  <a:srgbClr val="00B050"/>
                </a:solidFill>
                <a:highlight>
                  <a:srgbClr val="FFFFFF"/>
                </a:highlight>
              </a:rPr>
              <a:t>LI:</a:t>
            </a:r>
            <a:r>
              <a:rPr lang="en-AU" sz="1800" dirty="0">
                <a:solidFill>
                  <a:srgbClr val="00B050"/>
                </a:solidFill>
                <a:highlight>
                  <a:srgbClr val="FFFFFF"/>
                </a:highlight>
              </a:rPr>
              <a:t> key in array[1 … N] </a:t>
            </a:r>
            <a:r>
              <a:rPr lang="en-AU" sz="1800" dirty="0" err="1">
                <a:solidFill>
                  <a:srgbClr val="00B050"/>
                </a:solidFill>
                <a:highlight>
                  <a:srgbClr val="FFFFFF"/>
                </a:highlight>
              </a:rPr>
              <a:t>iff</a:t>
            </a:r>
            <a:r>
              <a:rPr lang="en-AU" sz="1800" dirty="0">
                <a:solidFill>
                  <a:srgbClr val="00B050"/>
                </a:solidFill>
                <a:highlight>
                  <a:srgbClr val="FFFFFF"/>
                </a:highlight>
              </a:rPr>
              <a:t> key in array[lo … hi-1]</a:t>
            </a:r>
          </a:p>
          <a:p>
            <a:pPr marL="0" indent="0">
              <a:buNone/>
            </a:pPr>
            <a:r>
              <a:rPr lang="en-AU" sz="1800" dirty="0">
                <a:solidFill>
                  <a:srgbClr val="00B050"/>
                </a:solidFill>
                <a:highlight>
                  <a:srgbClr val="FFFFFF"/>
                </a:highlight>
              </a:rPr>
              <a:t>//  lo </a:t>
            </a:r>
            <a:r>
              <a:rPr lang="en-AU" sz="1800" dirty="0">
                <a:solidFill>
                  <a:srgbClr val="00B050"/>
                </a:solidFill>
                <a:highlight>
                  <a:srgbClr val="FFFFFF"/>
                </a:highlight>
                <a:latin typeface="Arial"/>
                <a:cs typeface="Arial"/>
              </a:rPr>
              <a:t>≥ hi – 1 </a:t>
            </a:r>
            <a:r>
              <a:rPr lang="en-AU" sz="1800" dirty="0">
                <a:solidFill>
                  <a:srgbClr val="00B050"/>
                </a:solidFill>
                <a:highlight>
                  <a:srgbClr val="FFFFFF"/>
                </a:highlight>
                <a:latin typeface="Arial"/>
                <a:cs typeface="Arial"/>
                <a:sym typeface="Wingdings" panose="05000000000000000000" pitchFamily="2" charset="2"/>
              </a:rPr>
              <a:t> lo + 1 ≥ hi </a:t>
            </a:r>
            <a:r>
              <a:rPr lang="en-AU" sz="1800" dirty="0">
                <a:solidFill>
                  <a:srgbClr val="00B050"/>
                </a:solidFill>
                <a:highlight>
                  <a:srgbClr val="FFFFFF"/>
                </a:highlight>
                <a:latin typeface="Arial"/>
                <a:cs typeface="Arial"/>
              </a:rPr>
              <a:t>                      ----     (A)</a:t>
            </a:r>
          </a:p>
          <a:p>
            <a:pPr marL="0" indent="0">
              <a:buNone/>
            </a:pPr>
            <a:r>
              <a:rPr lang="en-AU" sz="1800" dirty="0">
                <a:solidFill>
                  <a:srgbClr val="00B050"/>
                </a:solidFill>
                <a:highlight>
                  <a:srgbClr val="FFFFFF"/>
                </a:highlight>
                <a:latin typeface="Arial"/>
                <a:cs typeface="Arial"/>
              </a:rPr>
              <a:t>//  lo &lt; hi </a:t>
            </a:r>
            <a:r>
              <a:rPr lang="en-AU" sz="1800" dirty="0">
                <a:solidFill>
                  <a:srgbClr val="00B050"/>
                </a:solidFill>
                <a:highlight>
                  <a:srgbClr val="FFFFFF"/>
                </a:highlight>
                <a:latin typeface="Arial"/>
                <a:cs typeface="Arial"/>
                <a:sym typeface="Wingdings" panose="05000000000000000000" pitchFamily="2" charset="2"/>
              </a:rPr>
              <a:t> lo + 1 ≤ hi                             ----     (B)</a:t>
            </a:r>
          </a:p>
          <a:p>
            <a:pPr marL="0" indent="0">
              <a:buNone/>
            </a:pPr>
            <a:r>
              <a:rPr lang="en-AU" sz="1800" dirty="0">
                <a:solidFill>
                  <a:srgbClr val="00B050"/>
                </a:solidFill>
                <a:highlight>
                  <a:srgbClr val="FFFFFF"/>
                </a:highlight>
                <a:latin typeface="Arial"/>
                <a:cs typeface="Arial"/>
                <a:sym typeface="Wingdings" panose="05000000000000000000" pitchFamily="2" charset="2"/>
              </a:rPr>
              <a:t>// From (A) and (B): lo + 1 = hi  lo = hi - 1</a:t>
            </a:r>
            <a:endParaRPr lang="en-AU" sz="1800" dirty="0">
              <a:solidFill>
                <a:srgbClr val="00B050"/>
              </a:solidFill>
              <a:highlight>
                <a:srgbClr val="FFFFFF"/>
              </a:highlight>
              <a:latin typeface="Arial"/>
              <a:cs typeface="Arial"/>
            </a:endParaRPr>
          </a:p>
          <a:p>
            <a:pPr marL="0" indent="0">
              <a:buNone/>
            </a:pPr>
            <a:r>
              <a:rPr lang="en-AU" sz="1800" dirty="0">
                <a:solidFill>
                  <a:srgbClr val="00B050"/>
                </a:solidFill>
                <a:highlight>
                  <a:srgbClr val="FFFFFF"/>
                </a:highlight>
                <a:latin typeface="Arial"/>
                <a:cs typeface="Arial"/>
              </a:rPr>
              <a:t>// Hence,  key in array[1 … N] </a:t>
            </a:r>
            <a:r>
              <a:rPr lang="en-AU" sz="1800" dirty="0" err="1">
                <a:solidFill>
                  <a:srgbClr val="00B050"/>
                </a:solidFill>
                <a:highlight>
                  <a:srgbClr val="FFFFFF"/>
                </a:highlight>
                <a:latin typeface="Arial"/>
                <a:cs typeface="Arial"/>
              </a:rPr>
              <a:t>iff</a:t>
            </a:r>
            <a:r>
              <a:rPr lang="en-AU" sz="1800" dirty="0">
                <a:solidFill>
                  <a:srgbClr val="00B050"/>
                </a:solidFill>
                <a:highlight>
                  <a:srgbClr val="FFFFFF"/>
                </a:highlight>
                <a:latin typeface="Arial"/>
                <a:cs typeface="Arial"/>
              </a:rPr>
              <a:t> key in array[lo … lo];   (Proof Complete)</a:t>
            </a:r>
          </a:p>
          <a:p>
            <a:pPr marL="0" indent="0">
              <a:buNone/>
            </a:pPr>
            <a:r>
              <a:rPr lang="en-AU" sz="1800" b="1" dirty="0">
                <a:solidFill>
                  <a:srgbClr val="0000FF"/>
                </a:solidFill>
                <a:highlight>
                  <a:srgbClr val="FFFFFF"/>
                </a:highlight>
              </a:rPr>
              <a:t> if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 N &gt; 0 </a:t>
            </a:r>
            <a:r>
              <a:rPr lang="en-AU" sz="1800" b="1" dirty="0">
                <a:solidFill>
                  <a:srgbClr val="0000FF"/>
                </a:solidFill>
                <a:highlight>
                  <a:srgbClr val="FFFFFF"/>
                </a:highlight>
              </a:rPr>
              <a:t>and 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array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[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lo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]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==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 key</a:t>
            </a:r>
          </a:p>
          <a:p>
            <a:pPr marL="0" indent="0">
              <a:buNone/>
            </a:pPr>
            <a:r>
              <a:rPr lang="en-AU" sz="1800" b="1" dirty="0">
                <a:solidFill>
                  <a:srgbClr val="0000FF"/>
                </a:solidFill>
                <a:highlight>
                  <a:srgbClr val="FFFFFF"/>
                </a:highlight>
              </a:rPr>
              <a:t>        print(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key found at index lo</a:t>
            </a:r>
            <a:r>
              <a:rPr lang="en-AU" sz="1800" b="1" dirty="0">
                <a:solidFill>
                  <a:srgbClr val="0000FF"/>
                </a:solidFill>
                <a:highlight>
                  <a:srgbClr val="FFFFFF"/>
                </a:highlight>
              </a:rPr>
              <a:t>)</a:t>
            </a:r>
          </a:p>
          <a:p>
            <a:pPr marL="0" indent="0">
              <a:buNone/>
            </a:pPr>
            <a:r>
              <a:rPr lang="en-AU" sz="1800" b="1" dirty="0">
                <a:solidFill>
                  <a:srgbClr val="0000FF"/>
                </a:solidFill>
                <a:highlight>
                  <a:srgbClr val="FFFFFF"/>
                </a:highlight>
              </a:rPr>
              <a:t>    else</a:t>
            </a:r>
            <a:endParaRPr lang="en-AU" sz="18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        </a:t>
            </a:r>
            <a:r>
              <a:rPr lang="en-AU" sz="1800" b="1" dirty="0">
                <a:solidFill>
                  <a:srgbClr val="0000FF"/>
                </a:solidFill>
                <a:highlight>
                  <a:srgbClr val="FFFFFF"/>
                </a:highlight>
              </a:rPr>
              <a:t>print(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key not found</a:t>
            </a:r>
            <a:r>
              <a:rPr lang="en-AU" sz="1800" b="1" dirty="0">
                <a:solidFill>
                  <a:srgbClr val="0000FF"/>
                </a:solidFill>
                <a:highlight>
                  <a:srgbClr val="FFFFFF"/>
                </a:highlight>
              </a:rPr>
              <a:t>)</a:t>
            </a:r>
            <a:endParaRPr lang="en-AU" sz="1800" dirty="0">
              <a:solidFill>
                <a:srgbClr val="000000"/>
              </a:solidFill>
              <a:latin typeface="CMSS10"/>
            </a:endParaRPr>
          </a:p>
          <a:p>
            <a:pPr marL="0" indent="0">
              <a:buNone/>
            </a:pPr>
            <a:endParaRPr lang="en-AU" sz="1800" dirty="0">
              <a:solidFill>
                <a:srgbClr val="000000"/>
              </a:solidFill>
              <a:highlight>
                <a:srgbClr val="FFFFFF"/>
              </a:highlight>
            </a:endParaRPr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3505200" y="990600"/>
            <a:ext cx="5562600" cy="457200"/>
          </a:xfrm>
          <a:prstGeom prst="rect">
            <a:avLst/>
          </a:prstGeom>
        </p:spPr>
        <p:txBody>
          <a:bodyPr vert="horz">
            <a:no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"/>
              <a:buChar char=""/>
              <a:defRPr kumimoji="0"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75000"/>
              <a:buFont typeface="Wingdings 2"/>
              <a:buChar char="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70000"/>
              <a:buFont typeface="Wingdings"/>
              <a:buChar char=""/>
              <a:defRPr kumimoji="0"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ct val="20000"/>
              </a:spcBef>
              <a:buClr>
                <a:schemeClr val="accent5"/>
              </a:buClr>
              <a:buFontTx/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90000"/>
              <a:buChar char="•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rtl="0" eaLnBrk="1" latinLnBrk="0" hangingPunct="1">
              <a:spcBef>
                <a:spcPct val="20000"/>
              </a:spcBef>
              <a:buClr>
                <a:schemeClr val="accent4">
                  <a:shade val="75000"/>
                </a:schemeClr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77440" indent="-182880" algn="l" rtl="0" eaLnBrk="1" latinLnBrk="0" hangingPunct="1">
              <a:spcBef>
                <a:spcPct val="20000"/>
              </a:spcBef>
              <a:buClr>
                <a:schemeClr val="accent2">
                  <a:shade val="75000"/>
                </a:schemeClr>
              </a:buClr>
              <a:buSzPct val="90000"/>
              <a:buChar char="•"/>
              <a:defRPr kumimoji="0" sz="140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/>
            </a:pPr>
            <a:endParaRPr lang="en-AU" sz="1800" dirty="0">
              <a:solidFill>
                <a:srgbClr val="00B05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endParaRPr lang="en-AU" sz="1800" dirty="0">
              <a:solidFill>
                <a:srgbClr val="00B05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endParaRPr lang="en-AU" sz="1800" dirty="0">
              <a:highlight>
                <a:srgbClr val="FFFFFF"/>
              </a:highlight>
            </a:endParaRPr>
          </a:p>
          <a:p>
            <a:pPr marL="0" indent="0">
              <a:buNone/>
            </a:pPr>
            <a:endParaRPr lang="en-AU" sz="1300" dirty="0">
              <a:highlight>
                <a:srgbClr val="FFFFFF"/>
              </a:highlight>
            </a:endParaRPr>
          </a:p>
          <a:p>
            <a:pPr marL="342900" indent="-342900">
              <a:buFont typeface="+mj-lt"/>
              <a:buAutoNum type="arabicPeriod"/>
            </a:pPr>
            <a:endParaRPr lang="en-AU" sz="1800" dirty="0">
              <a:solidFill>
                <a:srgbClr val="000000"/>
              </a:solidFill>
              <a:highlight>
                <a:srgbClr val="FFFFFF"/>
              </a:highlight>
              <a:latin typeface="CMSS10"/>
            </a:endParaRPr>
          </a:p>
          <a:p>
            <a:pPr marL="0" indent="0">
              <a:buNone/>
            </a:pPr>
            <a:endParaRPr lang="en-AU" sz="1800" dirty="0">
              <a:solidFill>
                <a:srgbClr val="000000"/>
              </a:solidFill>
              <a:latin typeface="CMSS10"/>
            </a:endParaRPr>
          </a:p>
        </p:txBody>
      </p:sp>
      <p:sp>
        <p:nvSpPr>
          <p:cNvPr id="6" name="Content Placeholder 3"/>
          <p:cNvSpPr txBox="1">
            <a:spLocks/>
          </p:cNvSpPr>
          <p:nvPr/>
        </p:nvSpPr>
        <p:spPr>
          <a:xfrm>
            <a:off x="3934472" y="1798093"/>
            <a:ext cx="5106032" cy="457200"/>
          </a:xfrm>
          <a:prstGeom prst="rect">
            <a:avLst/>
          </a:prstGeom>
        </p:spPr>
        <p:txBody>
          <a:bodyPr vert="horz">
            <a:no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"/>
              <a:buChar char=""/>
              <a:defRPr kumimoji="0"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75000"/>
              <a:buFont typeface="Wingdings 2"/>
              <a:buChar char="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70000"/>
              <a:buFont typeface="Wingdings"/>
              <a:buChar char=""/>
              <a:defRPr kumimoji="0"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ct val="20000"/>
              </a:spcBef>
              <a:buClr>
                <a:schemeClr val="accent5"/>
              </a:buClr>
              <a:buFontTx/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90000"/>
              <a:buChar char="•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rtl="0" eaLnBrk="1" latinLnBrk="0" hangingPunct="1">
              <a:spcBef>
                <a:spcPct val="20000"/>
              </a:spcBef>
              <a:buClr>
                <a:schemeClr val="accent4">
                  <a:shade val="75000"/>
                </a:schemeClr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77440" indent="-182880" algn="l" rtl="0" eaLnBrk="1" latinLnBrk="0" hangingPunct="1">
              <a:spcBef>
                <a:spcPct val="20000"/>
              </a:spcBef>
              <a:buClr>
                <a:schemeClr val="accent2">
                  <a:shade val="75000"/>
                </a:schemeClr>
              </a:buClr>
              <a:buSzPct val="90000"/>
              <a:buChar char="•"/>
              <a:defRPr kumimoji="0" sz="140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 sz="1800" dirty="0">
                <a:solidFill>
                  <a:srgbClr val="FF0000"/>
                </a:solidFill>
                <a:highlight>
                  <a:srgbClr val="FFFFFF"/>
                </a:highlight>
              </a:rPr>
              <a:t>Note:  lo &lt; hi when loop terminates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  <a:latin typeface="CMSS10"/>
              </a:rPr>
              <a:t>, because</a:t>
            </a:r>
          </a:p>
          <a:p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  <a:latin typeface="CMSS10"/>
              </a:rPr>
              <a:t>lo &lt; mid &lt; hi in each iteration and </a:t>
            </a:r>
          </a:p>
          <a:p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  <a:latin typeface="CMSS10"/>
              </a:rPr>
              <a:t>we update either lo to be mid or hi to be mid</a:t>
            </a:r>
          </a:p>
          <a:p>
            <a:pPr marL="0" indent="0">
              <a:buNone/>
            </a:pPr>
            <a:endParaRPr lang="en-AU" sz="1800" dirty="0">
              <a:solidFill>
                <a:srgbClr val="FF0000"/>
              </a:solidFill>
              <a:highlight>
                <a:srgbClr val="FF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402829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latin typeface="Arial Black" panose="020B0A04020102020204" pitchFamily="34" charset="0"/>
              </a:rPr>
              <a:t>Part 2: Outline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4800" y="6410848"/>
            <a:ext cx="4572000" cy="365760"/>
          </a:xfrm>
        </p:spPr>
        <p:txBody>
          <a:bodyPr/>
          <a:lstStyle/>
          <a:p>
            <a:r>
              <a:rPr lang="en-AU"/>
              <a:t>FIT2004: Lec-1: Introduction and Proving Correctness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301752" y="990600"/>
            <a:ext cx="8503920" cy="4572000"/>
          </a:xfrm>
        </p:spPr>
        <p:txBody>
          <a:bodyPr>
            <a:noAutofit/>
          </a:bodyPr>
          <a:lstStyle/>
          <a:p>
            <a:endParaRPr lang="en-AU" sz="2400" dirty="0">
              <a:solidFill>
                <a:srgbClr val="000000"/>
              </a:solidFill>
              <a:latin typeface="CMSS10"/>
            </a:endParaRPr>
          </a:p>
          <a:p>
            <a:r>
              <a:rPr lang="en-AU" sz="2400" dirty="0">
                <a:solidFill>
                  <a:schemeClr val="bg1">
                    <a:lumMod val="65000"/>
                  </a:schemeClr>
                </a:solidFill>
                <a:latin typeface="CMSS10"/>
              </a:rPr>
              <a:t>Proving Correctness of Algorithms</a:t>
            </a:r>
          </a:p>
          <a:p>
            <a:pPr lvl="1"/>
            <a:r>
              <a:rPr lang="en-AU" sz="1900" dirty="0">
                <a:solidFill>
                  <a:schemeClr val="bg1">
                    <a:lumMod val="65000"/>
                  </a:schemeClr>
                </a:solidFill>
                <a:latin typeface="CMSS10"/>
              </a:rPr>
              <a:t>Finding Minimum</a:t>
            </a:r>
          </a:p>
          <a:p>
            <a:pPr lvl="1"/>
            <a:r>
              <a:rPr lang="en-AU" sz="1900" dirty="0">
                <a:solidFill>
                  <a:schemeClr val="bg1">
                    <a:lumMod val="65000"/>
                  </a:schemeClr>
                </a:solidFill>
                <a:latin typeface="CMSS10"/>
              </a:rPr>
              <a:t>Binary Search</a:t>
            </a:r>
          </a:p>
          <a:p>
            <a:r>
              <a:rPr lang="en-AU" sz="2400" dirty="0">
                <a:solidFill>
                  <a:srgbClr val="00B050"/>
                </a:solidFill>
                <a:latin typeface="CMSS10"/>
              </a:rPr>
              <a:t>Complexity Analysis (Recap)</a:t>
            </a:r>
          </a:p>
          <a:p>
            <a:r>
              <a:rPr lang="en-AU" sz="2400" dirty="0">
                <a:latin typeface="CMSS10"/>
              </a:rPr>
              <a:t>Solving Recurrence Relations</a:t>
            </a:r>
          </a:p>
          <a:p>
            <a:endParaRPr lang="en-AU" sz="2400" dirty="0">
              <a:solidFill>
                <a:srgbClr val="00B050"/>
              </a:solidFill>
              <a:latin typeface="CMSS10"/>
            </a:endParaRPr>
          </a:p>
        </p:txBody>
      </p:sp>
    </p:spTree>
    <p:extLst>
      <p:ext uri="{BB962C8B-B14F-4D97-AF65-F5344CB8AC3E}">
        <p14:creationId xmlns:p14="http://schemas.microsoft.com/office/powerpoint/2010/main" val="11566470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latin typeface="Arial Black" panose="020B0A04020102020204" pitchFamily="34" charset="0"/>
              </a:rPr>
              <a:t>Complexity Analysis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4800" y="6410848"/>
            <a:ext cx="4572000" cy="365760"/>
          </a:xfrm>
        </p:spPr>
        <p:txBody>
          <a:bodyPr/>
          <a:lstStyle/>
          <a:p>
            <a:r>
              <a:rPr lang="en-AU"/>
              <a:t>FIT2004: Lec-1: Introduction and Proving Correctness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304800" y="1143000"/>
            <a:ext cx="8503920" cy="4572000"/>
          </a:xfrm>
        </p:spPr>
        <p:txBody>
          <a:bodyPr>
            <a:noAutofit/>
          </a:bodyPr>
          <a:lstStyle/>
          <a:p>
            <a:r>
              <a:rPr lang="en-AU" sz="2400" dirty="0"/>
              <a:t>Time complexity</a:t>
            </a:r>
          </a:p>
          <a:p>
            <a:pPr lvl="1"/>
            <a:r>
              <a:rPr lang="en-AU" sz="1900" dirty="0"/>
              <a:t>The amount of time taken by an algorithm to run as a function of the input size</a:t>
            </a:r>
          </a:p>
          <a:p>
            <a:r>
              <a:rPr lang="en-AU" sz="2400" dirty="0"/>
              <a:t>Space complexity</a:t>
            </a:r>
          </a:p>
          <a:p>
            <a:pPr lvl="1"/>
            <a:r>
              <a:rPr lang="en-AU" sz="1900" dirty="0"/>
              <a:t>The amount of space taken by an algorithm to run as a function of the input size</a:t>
            </a:r>
          </a:p>
          <a:p>
            <a:r>
              <a:rPr lang="en-AU" sz="2400" dirty="0"/>
              <a:t>Worst-case complexity</a:t>
            </a:r>
          </a:p>
          <a:p>
            <a:r>
              <a:rPr lang="en-AU" sz="2400" dirty="0"/>
              <a:t>Best-case complexity</a:t>
            </a:r>
          </a:p>
          <a:p>
            <a:r>
              <a:rPr lang="en-AU" sz="2400" dirty="0"/>
              <a:t>Average-case complexity</a:t>
            </a:r>
          </a:p>
          <a:p>
            <a:endParaRPr lang="en-AU" sz="2400" dirty="0"/>
          </a:p>
          <a:p>
            <a:endParaRPr lang="en-AU" sz="19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5714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48ABAB5-AA6F-4D23-A5DF-F656131A8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/>
              <a:t>Recap from FIT1045: Complexity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BE80A5EB-4D0E-4D11-9D66-5B8695F5E2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FIT2004: Lec-1: Introduction and Proving Correctness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51AFD3FA-1043-44F0-849C-92580D6C3F1B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316992" y="1413200"/>
            <a:ext cx="8503920" cy="4572000"/>
          </a:xfrm>
        </p:spPr>
        <p:txBody>
          <a:bodyPr/>
          <a:lstStyle/>
          <a:p>
            <a:pPr marL="0" indent="0">
              <a:buNone/>
            </a:pPr>
            <a:r>
              <a:rPr lang="en-AU" dirty="0"/>
              <a:t>How to compute time complexity?</a:t>
            </a:r>
          </a:p>
          <a:p>
            <a:r>
              <a:rPr lang="en-AU" dirty="0"/>
              <a:t>Count the number of steps taken by the algorithm as a function of input size, e.g., </a:t>
            </a:r>
            <a:r>
              <a:rPr lang="en-US" sz="2800" dirty="0">
                <a:latin typeface="Arial" pitchFamily="34" charset="0"/>
                <a:sym typeface="Wingdings" panose="05000000000000000000" pitchFamily="2" charset="2"/>
              </a:rPr>
              <a:t>2N</a:t>
            </a:r>
            <a:r>
              <a:rPr lang="en-US" sz="2800" baseline="30000" dirty="0">
                <a:latin typeface="Arial" pitchFamily="34" charset="0"/>
                <a:sym typeface="Wingdings" panose="05000000000000000000" pitchFamily="2" charset="2"/>
              </a:rPr>
              <a:t>2 </a:t>
            </a:r>
            <a:r>
              <a:rPr lang="en-US" sz="2800" dirty="0">
                <a:latin typeface="Arial" pitchFamily="34" charset="0"/>
                <a:sym typeface="Wingdings" panose="05000000000000000000" pitchFamily="2" charset="2"/>
              </a:rPr>
              <a:t>+10N + 100 </a:t>
            </a:r>
          </a:p>
          <a:p>
            <a:r>
              <a:rPr lang="en-AU" dirty="0"/>
              <a:t>The big-O notation of this function is its complexity, e.g., </a:t>
            </a:r>
            <a:r>
              <a:rPr lang="en-US" sz="2400" dirty="0">
                <a:latin typeface="Arial" pitchFamily="34" charset="0"/>
                <a:sym typeface="Wingdings" panose="05000000000000000000" pitchFamily="2" charset="2"/>
              </a:rPr>
              <a:t>2N</a:t>
            </a:r>
            <a:r>
              <a:rPr lang="en-US" sz="2400" baseline="30000" dirty="0">
                <a:latin typeface="Arial" pitchFamily="34" charset="0"/>
                <a:sym typeface="Wingdings" panose="05000000000000000000" pitchFamily="2" charset="2"/>
              </a:rPr>
              <a:t>2 </a:t>
            </a:r>
            <a:r>
              <a:rPr lang="en-US" sz="2400" dirty="0">
                <a:latin typeface="Arial" pitchFamily="34" charset="0"/>
                <a:sym typeface="Wingdings" panose="05000000000000000000" pitchFamily="2" charset="2"/>
              </a:rPr>
              <a:t>+10N + 100  </a:t>
            </a:r>
            <a:r>
              <a:rPr lang="en-AU" dirty="0"/>
              <a:t>O(</a:t>
            </a:r>
            <a:r>
              <a:rPr lang="en-US" sz="2400" dirty="0">
                <a:latin typeface="Arial" pitchFamily="34" charset="0"/>
                <a:sym typeface="Wingdings" panose="05000000000000000000" pitchFamily="2" charset="2"/>
              </a:rPr>
              <a:t>N</a:t>
            </a:r>
            <a:r>
              <a:rPr lang="en-US" sz="2400" baseline="30000" dirty="0">
                <a:latin typeface="Arial" pitchFamily="34" charset="0"/>
                <a:sym typeface="Wingdings" panose="05000000000000000000" pitchFamily="2" charset="2"/>
              </a:rPr>
              <a:t>2</a:t>
            </a:r>
            <a:r>
              <a:rPr lang="en-AU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880885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ECDD9DDA-D9CD-42F4-822A-3C51B47D46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2327" y="49065"/>
            <a:ext cx="9144000" cy="656931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057EB40D-F479-419D-921B-481D90A899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FIT2004: Lec-1: Introduction and Proving Correctness</a:t>
            </a:r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58604410-BE5A-4304-988E-A64603F251AC}"/>
              </a:ext>
            </a:extLst>
          </p:cNvPr>
          <p:cNvSpPr txBox="1"/>
          <p:nvPr/>
        </p:nvSpPr>
        <p:spPr>
          <a:xfrm>
            <a:off x="4191000" y="990600"/>
            <a:ext cx="46089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b="1" u="sng" dirty="0">
                <a:solidFill>
                  <a:srgbClr val="FF0000"/>
                </a:solidFill>
              </a:rPr>
              <a:t>Survey conducted at the end of S1, 2018</a:t>
            </a:r>
            <a:endParaRPr lang="en-GB" b="1" u="sng" dirty="0">
              <a:solidFill>
                <a:srgbClr val="FF0000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04EBD80A-69A3-47AB-A5C0-CE060099E988}"/>
              </a:ext>
            </a:extLst>
          </p:cNvPr>
          <p:cNvSpPr/>
          <p:nvPr/>
        </p:nvSpPr>
        <p:spPr>
          <a:xfrm>
            <a:off x="152400" y="1524000"/>
            <a:ext cx="6248400" cy="365760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5E59EC7A-C1DC-42CE-B915-5D55BB8AF26B}"/>
              </a:ext>
            </a:extLst>
          </p:cNvPr>
          <p:cNvSpPr/>
          <p:nvPr/>
        </p:nvSpPr>
        <p:spPr>
          <a:xfrm>
            <a:off x="182418" y="3784544"/>
            <a:ext cx="8504382" cy="365760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F78E924C-BAFA-41B2-94BF-6C402C1A7386}"/>
              </a:ext>
            </a:extLst>
          </p:cNvPr>
          <p:cNvSpPr/>
          <p:nvPr/>
        </p:nvSpPr>
        <p:spPr>
          <a:xfrm>
            <a:off x="189345" y="5105400"/>
            <a:ext cx="8504382" cy="1469515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3423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74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" y="-304800"/>
            <a:ext cx="8534400" cy="1143000"/>
          </a:xfrm>
        </p:spPr>
        <p:txBody>
          <a:bodyPr vert="horz" lIns="35717" tIns="35717" rIns="35717" bIns="35717" anchor="b">
            <a:normAutofit/>
          </a:bodyPr>
          <a:lstStyle/>
          <a:p>
            <a:r>
              <a:rPr lang="en-US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</a:rPr>
              <a:t>Recap from FIT1045: Big-O notation</a:t>
            </a:r>
          </a:p>
        </p:txBody>
      </p:sp>
      <p:sp>
        <p:nvSpPr>
          <p:cNvPr id="29698" name="Rectangle 3"/>
          <p:cNvSpPr>
            <a:spLocks noGrp="1" noChangeArrowheads="1"/>
          </p:cNvSpPr>
          <p:nvPr>
            <p:ph idx="1"/>
          </p:nvPr>
        </p:nvSpPr>
        <p:spPr>
          <a:xfrm>
            <a:off x="141058" y="1056566"/>
            <a:ext cx="4202342" cy="5518738"/>
          </a:xfrm>
        </p:spPr>
        <p:txBody>
          <a:bodyPr vert="horz" lIns="35717" tIns="35717" rIns="35717" bIns="35717">
            <a:normAutofit/>
          </a:bodyPr>
          <a:lstStyle/>
          <a:p>
            <a:pPr marL="402938" lvl="1" indent="0">
              <a:spcBef>
                <a:spcPts val="1266"/>
              </a:spcBef>
              <a:buNone/>
            </a:pPr>
            <a:r>
              <a:rPr lang="en-US" sz="1687" dirty="0">
                <a:solidFill>
                  <a:schemeClr val="tx1"/>
                </a:solidFill>
                <a:latin typeface="Arial" pitchFamily="34" charset="0"/>
              </a:rPr>
              <a:t>Let N be the number of days</a:t>
            </a:r>
          </a:p>
          <a:p>
            <a:pPr lvl="1">
              <a:spcBef>
                <a:spcPts val="1266"/>
              </a:spcBef>
            </a:pPr>
            <a:r>
              <a:rPr lang="en-US" sz="1687" dirty="0">
                <a:solidFill>
                  <a:schemeClr val="tx1"/>
                </a:solidFill>
                <a:latin typeface="Arial" pitchFamily="34" charset="0"/>
              </a:rPr>
              <a:t># of rabbits </a:t>
            </a:r>
            <a:r>
              <a:rPr lang="en-US" sz="1687" dirty="0">
                <a:solidFill>
                  <a:schemeClr val="tx1"/>
                </a:solidFill>
                <a:latin typeface="Arial" pitchFamily="34" charset="0"/>
                <a:sym typeface="Wingdings" panose="05000000000000000000" pitchFamily="2" charset="2"/>
              </a:rPr>
              <a:t> 2N</a:t>
            </a:r>
            <a:r>
              <a:rPr lang="en-US" sz="1687" baseline="30000" dirty="0">
                <a:solidFill>
                  <a:schemeClr val="tx1"/>
                </a:solidFill>
                <a:latin typeface="Arial" pitchFamily="34" charset="0"/>
                <a:sym typeface="Wingdings" panose="05000000000000000000" pitchFamily="2" charset="2"/>
              </a:rPr>
              <a:t>2</a:t>
            </a:r>
          </a:p>
          <a:p>
            <a:pPr lvl="1">
              <a:spcBef>
                <a:spcPts val="1266"/>
              </a:spcBef>
            </a:pPr>
            <a:r>
              <a:rPr lang="en-US" sz="1687" dirty="0">
                <a:solidFill>
                  <a:schemeClr val="tx1"/>
                </a:solidFill>
                <a:latin typeface="Arial" pitchFamily="34" charset="0"/>
                <a:sym typeface="Wingdings" panose="05000000000000000000" pitchFamily="2" charset="2"/>
              </a:rPr>
              <a:t># of goats  10N </a:t>
            </a:r>
          </a:p>
          <a:p>
            <a:pPr lvl="1">
              <a:spcBef>
                <a:spcPts val="1266"/>
              </a:spcBef>
            </a:pPr>
            <a:r>
              <a:rPr lang="en-US" sz="1687" dirty="0">
                <a:solidFill>
                  <a:schemeClr val="tx1"/>
                </a:solidFill>
                <a:latin typeface="Arial" pitchFamily="34" charset="0"/>
                <a:sym typeface="Wingdings" panose="05000000000000000000" pitchFamily="2" charset="2"/>
              </a:rPr>
              <a:t># of lions  100</a:t>
            </a:r>
          </a:p>
          <a:p>
            <a:pPr lvl="1">
              <a:spcBef>
                <a:spcPts val="1266"/>
              </a:spcBef>
            </a:pPr>
            <a:r>
              <a:rPr lang="en-US" sz="1687" dirty="0">
                <a:solidFill>
                  <a:schemeClr val="tx1"/>
                </a:solidFill>
                <a:latin typeface="Arial" pitchFamily="34" charset="0"/>
                <a:sym typeface="Wingdings" panose="05000000000000000000" pitchFamily="2" charset="2"/>
              </a:rPr>
              <a:t>#total population  2N</a:t>
            </a:r>
            <a:r>
              <a:rPr lang="en-US" sz="1687" baseline="30000" dirty="0">
                <a:solidFill>
                  <a:schemeClr val="tx1"/>
                </a:solidFill>
                <a:latin typeface="Arial" pitchFamily="34" charset="0"/>
                <a:sym typeface="Wingdings" panose="05000000000000000000" pitchFamily="2" charset="2"/>
              </a:rPr>
              <a:t>2 </a:t>
            </a:r>
            <a:r>
              <a:rPr lang="en-US" sz="1687" dirty="0">
                <a:solidFill>
                  <a:schemeClr val="tx1"/>
                </a:solidFill>
                <a:latin typeface="Arial" pitchFamily="34" charset="0"/>
                <a:sym typeface="Wingdings" panose="05000000000000000000" pitchFamily="2" charset="2"/>
              </a:rPr>
              <a:t>+10N + 100 </a:t>
            </a:r>
          </a:p>
          <a:p>
            <a:pPr lvl="1">
              <a:spcBef>
                <a:spcPts val="1266"/>
              </a:spcBef>
            </a:pPr>
            <a:endParaRPr lang="en-US" sz="1687" dirty="0">
              <a:solidFill>
                <a:schemeClr val="tx1"/>
              </a:solidFill>
              <a:latin typeface="Arial" pitchFamily="34" charset="0"/>
              <a:sym typeface="Wingdings" panose="05000000000000000000" pitchFamily="2" charset="2"/>
            </a:endParaRPr>
          </a:p>
          <a:p>
            <a:pPr lvl="1">
              <a:spcBef>
                <a:spcPts val="1266"/>
              </a:spcBef>
              <a:buFont typeface="Wingdings" panose="05000000000000000000" pitchFamily="2" charset="2"/>
              <a:buChar char="ü"/>
            </a:pPr>
            <a:r>
              <a:rPr lang="en-US" sz="1687" dirty="0">
                <a:solidFill>
                  <a:schemeClr val="tx1"/>
                </a:solidFill>
                <a:latin typeface="Arial" pitchFamily="34" charset="0"/>
                <a:sym typeface="Wingdings" panose="05000000000000000000" pitchFamily="2" charset="2"/>
              </a:rPr>
              <a:t>The population grows mainly because of growth rate of rabbits</a:t>
            </a:r>
          </a:p>
          <a:p>
            <a:pPr lvl="1">
              <a:spcBef>
                <a:spcPts val="1266"/>
              </a:spcBef>
              <a:buFont typeface="Wingdings" panose="05000000000000000000" pitchFamily="2" charset="2"/>
              <a:buChar char="ü"/>
            </a:pPr>
            <a:r>
              <a:rPr lang="en-US" sz="1687" dirty="0">
                <a:solidFill>
                  <a:schemeClr val="tx1"/>
                </a:solidFill>
                <a:latin typeface="Arial" pitchFamily="34" charset="0"/>
                <a:sym typeface="Wingdings" panose="05000000000000000000" pitchFamily="2" charset="2"/>
              </a:rPr>
              <a:t>For large values of N, # of other animals is insignificant as compared to the # of rabbits</a:t>
            </a:r>
          </a:p>
          <a:p>
            <a:pPr lvl="1">
              <a:spcBef>
                <a:spcPts val="1266"/>
              </a:spcBef>
              <a:buFont typeface="Wingdings" panose="05000000000000000000" pitchFamily="2" charset="2"/>
              <a:buChar char="ü"/>
            </a:pPr>
            <a:r>
              <a:rPr lang="en-US" sz="1687" dirty="0">
                <a:solidFill>
                  <a:schemeClr val="tx1"/>
                </a:solidFill>
                <a:latin typeface="Arial" pitchFamily="34" charset="0"/>
                <a:sym typeface="Wingdings" panose="05000000000000000000" pitchFamily="2" charset="2"/>
              </a:rPr>
              <a:t>We can say population grows in “</a:t>
            </a:r>
            <a:r>
              <a:rPr lang="en-US" sz="1687" b="1" u="sng" dirty="0">
                <a:solidFill>
                  <a:schemeClr val="tx1"/>
                </a:solidFill>
                <a:latin typeface="Arial" pitchFamily="34" charset="0"/>
                <a:sym typeface="Wingdings" panose="05000000000000000000" pitchFamily="2" charset="2"/>
              </a:rPr>
              <a:t>O</a:t>
            </a:r>
            <a:r>
              <a:rPr lang="en-US" sz="1687" dirty="0">
                <a:solidFill>
                  <a:schemeClr val="tx1"/>
                </a:solidFill>
                <a:latin typeface="Arial" pitchFamily="34" charset="0"/>
                <a:sym typeface="Wingdings" panose="05000000000000000000" pitchFamily="2" charset="2"/>
              </a:rPr>
              <a:t>rder of rabbits’ growth” </a:t>
            </a:r>
          </a:p>
          <a:p>
            <a:pPr lvl="1">
              <a:spcBef>
                <a:spcPts val="1266"/>
              </a:spcBef>
              <a:buFont typeface="Wingdings" panose="05000000000000000000" pitchFamily="2" charset="2"/>
              <a:buChar char="ü"/>
            </a:pPr>
            <a:r>
              <a:rPr lang="en-US" sz="1687" dirty="0">
                <a:solidFill>
                  <a:schemeClr val="tx1"/>
                </a:solidFill>
                <a:latin typeface="Arial" pitchFamily="34" charset="0"/>
                <a:sym typeface="Wingdings" panose="05000000000000000000" pitchFamily="2" charset="2"/>
              </a:rPr>
              <a:t>i.e., population growth is O(N</a:t>
            </a:r>
            <a:r>
              <a:rPr lang="en-US" sz="1687" baseline="30000" dirty="0">
                <a:solidFill>
                  <a:schemeClr val="tx1"/>
                </a:solidFill>
                <a:latin typeface="Arial" pitchFamily="34" charset="0"/>
                <a:sym typeface="Wingdings" panose="05000000000000000000" pitchFamily="2" charset="2"/>
              </a:rPr>
              <a:t>2</a:t>
            </a:r>
            <a:r>
              <a:rPr lang="en-US" sz="1687" dirty="0">
                <a:solidFill>
                  <a:schemeClr val="tx1"/>
                </a:solidFill>
                <a:latin typeface="Arial" pitchFamily="34" charset="0"/>
                <a:sym typeface="Wingdings" panose="05000000000000000000" pitchFamily="2" charset="2"/>
              </a:rPr>
              <a:t>)</a:t>
            </a:r>
          </a:p>
          <a:p>
            <a:pPr lvl="1">
              <a:spcBef>
                <a:spcPts val="1266"/>
              </a:spcBef>
            </a:pPr>
            <a:endParaRPr lang="en-US" sz="1687" dirty="0">
              <a:solidFill>
                <a:schemeClr val="tx1"/>
              </a:solidFill>
              <a:latin typeface="Arial" pitchFamily="34" charset="0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/>
          </p:nvPr>
        </p:nvGraphicFramePr>
        <p:xfrm>
          <a:off x="4648200" y="1056566"/>
          <a:ext cx="4191000" cy="5635115"/>
        </p:xfrm>
        <a:graphic>
          <a:graphicData uri="http://schemas.openxmlformats.org/drawingml/2006/table">
            <a:tbl>
              <a:tblPr/>
              <a:tblGrid>
                <a:gridCol w="838200">
                  <a:extLst>
                    <a:ext uri="{9D8B030D-6E8A-4147-A177-3AD203B41FA5}">
                      <a16:colId xmlns:a16="http://schemas.microsoft.com/office/drawing/2014/main" xmlns="" val="1259131528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xmlns="" val="2328834098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xmlns="" val="3766216934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xmlns="" val="1705399675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xmlns="" val="3349537468"/>
                    </a:ext>
                  </a:extLst>
                </a:gridCol>
              </a:tblGrid>
              <a:tr h="243453"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N</a:t>
                      </a:r>
                    </a:p>
                  </a:txBody>
                  <a:tcPr marL="5358" marR="5358" marT="5358" marB="3214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rabbits</a:t>
                      </a:r>
                    </a:p>
                  </a:txBody>
                  <a:tcPr marL="5358" marR="5358" marT="5358" marB="3214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goats</a:t>
                      </a:r>
                    </a:p>
                  </a:txBody>
                  <a:tcPr marL="5358" marR="5358" marT="5358" marB="3214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lions</a:t>
                      </a:r>
                    </a:p>
                  </a:txBody>
                  <a:tcPr marL="5358" marR="5358" marT="5358" marB="3214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Total</a:t>
                      </a:r>
                    </a:p>
                  </a:txBody>
                  <a:tcPr marL="5358" marR="5358" marT="5358" marB="3214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78826659"/>
                  </a:ext>
                </a:extLst>
              </a:tr>
              <a:tr h="170575"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358" marR="5358" marT="5358" marB="3214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358" marR="5358" marT="5358" marB="3214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5358" marR="5358" marT="5358" marB="3214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5358" marR="5358" marT="5358" marB="3214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112</a:t>
                      </a:r>
                    </a:p>
                  </a:txBody>
                  <a:tcPr marL="5358" marR="5358" marT="5358" marB="3214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76671009"/>
                  </a:ext>
                </a:extLst>
              </a:tr>
              <a:tr h="170575"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358" marR="5358" marT="5358" marB="3214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5358" marR="5358" marT="5358" marB="3214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5358" marR="5358" marT="5358" marB="3214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5358" marR="5358" marT="5358" marB="3214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5358" marR="5358" marT="5358" marB="3214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729689724"/>
                  </a:ext>
                </a:extLst>
              </a:tr>
              <a:tr h="170575"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358" marR="5358" marT="5358" marB="3214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5358" marR="5358" marT="5358" marB="3214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5358" marR="5358" marT="5358" marB="3214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5358" marR="5358" marT="5358" marB="3214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148</a:t>
                      </a:r>
                    </a:p>
                  </a:txBody>
                  <a:tcPr marL="5358" marR="5358" marT="5358" marB="3214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07264340"/>
                  </a:ext>
                </a:extLst>
              </a:tr>
              <a:tr h="170575"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5358" marR="5358" marT="5358" marB="3214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5358" marR="5358" marT="5358" marB="3214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5358" marR="5358" marT="5358" marB="3214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5358" marR="5358" marT="5358" marB="3214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172</a:t>
                      </a:r>
                    </a:p>
                  </a:txBody>
                  <a:tcPr marL="5358" marR="5358" marT="5358" marB="3214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80873289"/>
                  </a:ext>
                </a:extLst>
              </a:tr>
              <a:tr h="170575"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5358" marR="5358" marT="5358" marB="3214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5358" marR="5358" marT="5358" marB="3214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5358" marR="5358" marT="5358" marB="3214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5358" marR="5358" marT="5358" marB="3214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</a:t>
                      </a:r>
                    </a:p>
                  </a:txBody>
                  <a:tcPr marL="5358" marR="5358" marT="5358" marB="3214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786633830"/>
                  </a:ext>
                </a:extLst>
              </a:tr>
              <a:tr h="170575"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5358" marR="5358" marT="5358" marB="3214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</a:t>
                      </a:r>
                    </a:p>
                  </a:txBody>
                  <a:tcPr marL="5358" marR="5358" marT="5358" marB="3214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</a:t>
                      </a:r>
                    </a:p>
                  </a:txBody>
                  <a:tcPr marL="5358" marR="5358" marT="5358" marB="3214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5358" marR="5358" marT="5358" marB="3214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232</a:t>
                      </a:r>
                    </a:p>
                  </a:txBody>
                  <a:tcPr marL="5358" marR="5358" marT="5358" marB="3214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57343542"/>
                  </a:ext>
                </a:extLst>
              </a:tr>
              <a:tr h="170575"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358" marR="5358" marT="5358" marB="3214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98</a:t>
                      </a:r>
                    </a:p>
                  </a:txBody>
                  <a:tcPr marL="5358" marR="5358" marT="5358" marB="3214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5358" marR="5358" marT="5358" marB="3214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5358" marR="5358" marT="5358" marB="3214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268</a:t>
                      </a:r>
                    </a:p>
                  </a:txBody>
                  <a:tcPr marL="5358" marR="5358" marT="5358" marB="3214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861088773"/>
                  </a:ext>
                </a:extLst>
              </a:tr>
              <a:tr h="170575"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5358" marR="5358" marT="5358" marB="3214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5358" marR="5358" marT="5358" marB="3214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</a:t>
                      </a:r>
                    </a:p>
                  </a:txBody>
                  <a:tcPr marL="5358" marR="5358" marT="5358" marB="3214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5358" marR="5358" marT="5358" marB="3214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308</a:t>
                      </a:r>
                    </a:p>
                  </a:txBody>
                  <a:tcPr marL="5358" marR="5358" marT="5358" marB="3214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67661947"/>
                  </a:ext>
                </a:extLst>
              </a:tr>
              <a:tr h="170575"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5358" marR="5358" marT="5358" marB="3214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162</a:t>
                      </a:r>
                    </a:p>
                  </a:txBody>
                  <a:tcPr marL="5358" marR="5358" marT="5358" marB="3214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</a:t>
                      </a:r>
                    </a:p>
                  </a:txBody>
                  <a:tcPr marL="5358" marR="5358" marT="5358" marB="3214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5358" marR="5358" marT="5358" marB="3214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352</a:t>
                      </a:r>
                    </a:p>
                  </a:txBody>
                  <a:tcPr marL="5358" marR="5358" marT="5358" marB="3214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1693969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5358" marR="5358" marT="5358" marB="3214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</a:t>
                      </a:r>
                    </a:p>
                  </a:txBody>
                  <a:tcPr marL="5358" marR="5358" marT="5358" marB="3214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5358" marR="5358" marT="5358" marB="3214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5358" marR="5358" marT="5358" marB="3214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400</a:t>
                      </a:r>
                    </a:p>
                  </a:txBody>
                  <a:tcPr marL="5358" marR="5358" marT="5358" marB="3214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542288793"/>
                  </a:ext>
                </a:extLst>
              </a:tr>
              <a:tr h="170575"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5358" marR="5358" marT="5358" marB="3214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242</a:t>
                      </a:r>
                    </a:p>
                  </a:txBody>
                  <a:tcPr marL="5358" marR="5358" marT="5358" marB="3214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110</a:t>
                      </a:r>
                    </a:p>
                  </a:txBody>
                  <a:tcPr marL="5358" marR="5358" marT="5358" marB="3214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5358" marR="5358" marT="5358" marB="3214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452</a:t>
                      </a:r>
                    </a:p>
                  </a:txBody>
                  <a:tcPr marL="5358" marR="5358" marT="5358" marB="3214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580901221"/>
                  </a:ext>
                </a:extLst>
              </a:tr>
              <a:tr h="170575"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5358" marR="5358" marT="5358" marB="3214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288</a:t>
                      </a:r>
                    </a:p>
                  </a:txBody>
                  <a:tcPr marL="5358" marR="5358" marT="5358" marB="3214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120</a:t>
                      </a:r>
                    </a:p>
                  </a:txBody>
                  <a:tcPr marL="5358" marR="5358" marT="5358" marB="3214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5358" marR="5358" marT="5358" marB="3214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508</a:t>
                      </a:r>
                    </a:p>
                  </a:txBody>
                  <a:tcPr marL="5358" marR="5358" marT="5358" marB="3214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269829167"/>
                  </a:ext>
                </a:extLst>
              </a:tr>
              <a:tr h="170575"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5358" marR="5358" marT="5358" marB="3214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338</a:t>
                      </a:r>
                    </a:p>
                  </a:txBody>
                  <a:tcPr marL="5358" marR="5358" marT="5358" marB="3214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5358" marR="5358" marT="5358" marB="3214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5358" marR="5358" marT="5358" marB="3214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568</a:t>
                      </a:r>
                    </a:p>
                  </a:txBody>
                  <a:tcPr marL="5358" marR="5358" marT="5358" marB="3214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169412768"/>
                  </a:ext>
                </a:extLst>
              </a:tr>
              <a:tr h="170575"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5358" marR="5358" marT="5358" marB="3214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392</a:t>
                      </a:r>
                    </a:p>
                  </a:txBody>
                  <a:tcPr marL="5358" marR="5358" marT="5358" marB="3214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140</a:t>
                      </a:r>
                    </a:p>
                  </a:txBody>
                  <a:tcPr marL="5358" marR="5358" marT="5358" marB="3214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5358" marR="5358" marT="5358" marB="3214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632</a:t>
                      </a:r>
                    </a:p>
                  </a:txBody>
                  <a:tcPr marL="5358" marR="5358" marT="5358" marB="3214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861906704"/>
                  </a:ext>
                </a:extLst>
              </a:tr>
              <a:tr h="170575"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5358" marR="5358" marT="5358" marB="3214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450</a:t>
                      </a:r>
                    </a:p>
                  </a:txBody>
                  <a:tcPr marL="5358" marR="5358" marT="5358" marB="3214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150</a:t>
                      </a:r>
                    </a:p>
                  </a:txBody>
                  <a:tcPr marL="5358" marR="5358" marT="5358" marB="3214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5358" marR="5358" marT="5358" marB="3214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700</a:t>
                      </a:r>
                    </a:p>
                  </a:txBody>
                  <a:tcPr marL="5358" marR="5358" marT="5358" marB="3214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048086105"/>
                  </a:ext>
                </a:extLst>
              </a:tr>
              <a:tr h="170575"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5358" marR="5358" marT="5358" marB="3214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512</a:t>
                      </a:r>
                    </a:p>
                  </a:txBody>
                  <a:tcPr marL="5358" marR="5358" marT="5358" marB="3214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160</a:t>
                      </a:r>
                    </a:p>
                  </a:txBody>
                  <a:tcPr marL="5358" marR="5358" marT="5358" marB="3214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5358" marR="5358" marT="5358" marB="3214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772</a:t>
                      </a:r>
                    </a:p>
                  </a:txBody>
                  <a:tcPr marL="5358" marR="5358" marT="5358" marB="3214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605187149"/>
                  </a:ext>
                </a:extLst>
              </a:tr>
              <a:tr h="170575"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5358" marR="5358" marT="5358" marB="3214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578</a:t>
                      </a:r>
                    </a:p>
                  </a:txBody>
                  <a:tcPr marL="5358" marR="5358" marT="5358" marB="3214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170</a:t>
                      </a:r>
                    </a:p>
                  </a:txBody>
                  <a:tcPr marL="5358" marR="5358" marT="5358" marB="3214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5358" marR="5358" marT="5358" marB="3214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848</a:t>
                      </a:r>
                    </a:p>
                  </a:txBody>
                  <a:tcPr marL="5358" marR="5358" marT="5358" marB="3214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122744999"/>
                  </a:ext>
                </a:extLst>
              </a:tr>
              <a:tr h="170575"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0" i="0" u="none" strike="noStrike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1000</a:t>
                      </a:r>
                    </a:p>
                  </a:txBody>
                  <a:tcPr marL="5358" marR="5358" marT="5358" marB="3214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0" i="0" u="none" strike="noStrike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2000000</a:t>
                      </a:r>
                    </a:p>
                  </a:txBody>
                  <a:tcPr marL="5358" marR="5358" marT="5358" marB="3214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0" i="0" u="none" strike="noStrike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10000</a:t>
                      </a:r>
                    </a:p>
                  </a:txBody>
                  <a:tcPr marL="5358" marR="5358" marT="5358" marB="3214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0" i="0" u="none" strike="noStrike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5358" marR="5358" marT="5358" marB="3214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0" i="0" u="none" strike="noStrike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2010100</a:t>
                      </a:r>
                    </a:p>
                  </a:txBody>
                  <a:tcPr marL="5358" marR="5358" marT="5358" marB="3214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710204833"/>
                  </a:ext>
                </a:extLst>
              </a:tr>
            </a:tbl>
          </a:graphicData>
        </a:graphic>
      </p:graphicFrame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D5E17F6D-4CD7-446D-B8CF-6AF96977F8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FIT2004: Lec-1: Introduction and Proving Correctness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008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698" grpId="0" uiExpand="1" build="p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3"/>
          <p:cNvSpPr>
            <a:spLocks noGrp="1" noChangeArrowheads="1"/>
          </p:cNvSpPr>
          <p:nvPr>
            <p:ph idx="1"/>
          </p:nvPr>
        </p:nvSpPr>
        <p:spPr>
          <a:xfrm>
            <a:off x="774703" y="998730"/>
            <a:ext cx="3949189" cy="5518738"/>
          </a:xfrm>
        </p:spPr>
        <p:txBody>
          <a:bodyPr vert="horz" lIns="35717" tIns="35717" rIns="35717" bIns="35717">
            <a:normAutofit/>
          </a:bodyPr>
          <a:lstStyle/>
          <a:p>
            <a:pPr marL="402938" lvl="1" indent="0">
              <a:spcBef>
                <a:spcPts val="1266"/>
              </a:spcBef>
              <a:buNone/>
            </a:pPr>
            <a:r>
              <a:rPr lang="en-US" sz="1125" dirty="0">
                <a:latin typeface="Arial" pitchFamily="34" charset="0"/>
              </a:rPr>
              <a:t>Let N be the number of days</a:t>
            </a:r>
          </a:p>
          <a:p>
            <a:pPr lvl="1">
              <a:spcBef>
                <a:spcPts val="1266"/>
              </a:spcBef>
            </a:pPr>
            <a:r>
              <a:rPr lang="en-US" sz="1125" dirty="0">
                <a:latin typeface="Arial" pitchFamily="34" charset="0"/>
              </a:rPr>
              <a:t># of rabbits </a:t>
            </a:r>
            <a:r>
              <a:rPr lang="en-US" sz="1125" dirty="0">
                <a:latin typeface="Arial" pitchFamily="34" charset="0"/>
                <a:sym typeface="Wingdings" panose="05000000000000000000" pitchFamily="2" charset="2"/>
              </a:rPr>
              <a:t> 2N</a:t>
            </a:r>
            <a:r>
              <a:rPr lang="en-US" sz="1125" baseline="30000" dirty="0">
                <a:latin typeface="Arial" pitchFamily="34" charset="0"/>
                <a:sym typeface="Wingdings" panose="05000000000000000000" pitchFamily="2" charset="2"/>
              </a:rPr>
              <a:t>2</a:t>
            </a:r>
          </a:p>
          <a:p>
            <a:pPr lvl="1">
              <a:spcBef>
                <a:spcPts val="1266"/>
              </a:spcBef>
            </a:pPr>
            <a:r>
              <a:rPr lang="en-US" sz="1125" dirty="0">
                <a:latin typeface="Arial" pitchFamily="34" charset="0"/>
                <a:sym typeface="Wingdings" panose="05000000000000000000" pitchFamily="2" charset="2"/>
              </a:rPr>
              <a:t># of goats  10N </a:t>
            </a:r>
          </a:p>
          <a:p>
            <a:pPr lvl="1">
              <a:spcBef>
                <a:spcPts val="1266"/>
              </a:spcBef>
            </a:pPr>
            <a:r>
              <a:rPr lang="en-US" sz="1125" dirty="0">
                <a:latin typeface="Arial" pitchFamily="34" charset="0"/>
                <a:sym typeface="Wingdings" panose="05000000000000000000" pitchFamily="2" charset="2"/>
              </a:rPr>
              <a:t># of lions  100</a:t>
            </a:r>
          </a:p>
          <a:p>
            <a:pPr lvl="1">
              <a:spcBef>
                <a:spcPts val="1266"/>
              </a:spcBef>
            </a:pPr>
            <a:r>
              <a:rPr lang="en-US" sz="1125" dirty="0">
                <a:latin typeface="Arial" pitchFamily="34" charset="0"/>
                <a:sym typeface="Wingdings" panose="05000000000000000000" pitchFamily="2" charset="2"/>
              </a:rPr>
              <a:t>#total  2N</a:t>
            </a:r>
            <a:r>
              <a:rPr lang="en-US" sz="1125" baseline="30000" dirty="0">
                <a:latin typeface="Arial" pitchFamily="34" charset="0"/>
                <a:sym typeface="Wingdings" panose="05000000000000000000" pitchFamily="2" charset="2"/>
              </a:rPr>
              <a:t>2</a:t>
            </a:r>
            <a:r>
              <a:rPr lang="en-US" sz="1125" dirty="0">
                <a:latin typeface="Arial" pitchFamily="34" charset="0"/>
                <a:sym typeface="Wingdings" panose="05000000000000000000" pitchFamily="2" charset="2"/>
              </a:rPr>
              <a:t>+10N+100</a:t>
            </a: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xmlns="" id="{F3E78737-F7BD-483F-BFCD-276B5BC09101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1989838" y="2141730"/>
          <a:ext cx="6944314" cy="44769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Rectangle 2">
            <a:extLst>
              <a:ext uri="{FF2B5EF4-FFF2-40B4-BE49-F238E27FC236}">
                <a16:creationId xmlns:a16="http://schemas.microsoft.com/office/drawing/2014/main" xmlns="" id="{7324ADC4-9D7D-436F-9E5E-7C3FD10802A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6200" y="-304800"/>
            <a:ext cx="8534400" cy="1143000"/>
          </a:xfrm>
        </p:spPr>
        <p:txBody>
          <a:bodyPr vert="horz" lIns="35717" tIns="35717" rIns="35717" bIns="35717" anchor="b">
            <a:normAutofit/>
          </a:bodyPr>
          <a:lstStyle/>
          <a:p>
            <a:r>
              <a:rPr lang="en-US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</a:rPr>
              <a:t>Recap from FIT1045: Big-O notation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BD8985D1-EE84-4706-8F06-3A1C001FF4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FIT2004: Lec-1: Introduction and Proving Correctness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64152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3"/>
          <p:cNvSpPr>
            <a:spLocks noGrp="1" noChangeArrowheads="1"/>
          </p:cNvSpPr>
          <p:nvPr>
            <p:ph idx="1"/>
          </p:nvPr>
        </p:nvSpPr>
        <p:spPr>
          <a:xfrm>
            <a:off x="300914" y="1219200"/>
            <a:ext cx="7630819" cy="4412382"/>
          </a:xfrm>
        </p:spPr>
        <p:txBody>
          <a:bodyPr vert="horz" lIns="35717" tIns="35717" rIns="35717" bIns="35717">
            <a:normAutofit fontScale="77500" lnSpcReduction="20000"/>
          </a:bodyPr>
          <a:lstStyle/>
          <a:p>
            <a:pPr>
              <a:spcBef>
                <a:spcPts val="1266"/>
              </a:spcBef>
            </a:pPr>
            <a:r>
              <a:rPr lang="en-US" sz="2180" dirty="0">
                <a:latin typeface="Arial" pitchFamily="34" charset="0"/>
              </a:rPr>
              <a:t>Typically, we use the following simplification rules</a:t>
            </a:r>
          </a:p>
          <a:p>
            <a:pPr lvl="1">
              <a:spcBef>
                <a:spcPts val="1266"/>
              </a:spcBef>
            </a:pPr>
            <a:r>
              <a:rPr lang="en-US" sz="1758" dirty="0">
                <a:latin typeface="Arial" pitchFamily="34" charset="0"/>
              </a:rPr>
              <a:t>If function is a product of several terms, any constants that do not depend on N can be ignored</a:t>
            </a:r>
          </a:p>
          <a:p>
            <a:pPr lvl="1">
              <a:spcBef>
                <a:spcPts val="1266"/>
              </a:spcBef>
            </a:pPr>
            <a:r>
              <a:rPr lang="en-US" sz="1758" dirty="0">
                <a:latin typeface="Arial" pitchFamily="34" charset="0"/>
              </a:rPr>
              <a:t>If function is a sum of several terms, if there is one with the largest growth rate, it can be kept and others can be omitted</a:t>
            </a:r>
          </a:p>
          <a:p>
            <a:pPr>
              <a:spcBef>
                <a:spcPts val="1266"/>
              </a:spcBef>
            </a:pPr>
            <a:r>
              <a:rPr lang="en-US" sz="2180" dirty="0">
                <a:latin typeface="Arial" pitchFamily="34" charset="0"/>
              </a:rPr>
              <a:t>E.g.,</a:t>
            </a:r>
          </a:p>
          <a:p>
            <a:pPr lvl="1">
              <a:spcBef>
                <a:spcPts val="1266"/>
              </a:spcBef>
            </a:pPr>
            <a:r>
              <a:rPr lang="en-US" sz="1969" b="1" dirty="0">
                <a:solidFill>
                  <a:srgbClr val="572314"/>
                </a:solidFill>
                <a:latin typeface="Arial" pitchFamily="34" charset="0"/>
              </a:rPr>
              <a:t>12 N</a:t>
            </a:r>
            <a:r>
              <a:rPr lang="en-US" sz="1969" b="1" baseline="30000" dirty="0">
                <a:solidFill>
                  <a:srgbClr val="572314"/>
                </a:solidFill>
                <a:latin typeface="Arial" pitchFamily="34" charset="0"/>
              </a:rPr>
              <a:t>2</a:t>
            </a:r>
            <a:r>
              <a:rPr lang="en-US" sz="1969" b="1" dirty="0">
                <a:solidFill>
                  <a:srgbClr val="572314"/>
                </a:solidFill>
                <a:latin typeface="Arial" pitchFamily="34" charset="0"/>
              </a:rPr>
              <a:t> + 4 N</a:t>
            </a:r>
            <a:r>
              <a:rPr lang="en-US" sz="1969" b="1" baseline="30000" dirty="0">
                <a:solidFill>
                  <a:srgbClr val="572314"/>
                </a:solidFill>
                <a:latin typeface="Arial" pitchFamily="34" charset="0"/>
              </a:rPr>
              <a:t>3</a:t>
            </a:r>
            <a:r>
              <a:rPr lang="en-US" sz="1969" b="1" dirty="0">
                <a:solidFill>
                  <a:srgbClr val="572314"/>
                </a:solidFill>
                <a:latin typeface="Arial" pitchFamily="34" charset="0"/>
              </a:rPr>
              <a:t> </a:t>
            </a:r>
          </a:p>
          <a:p>
            <a:pPr lvl="2">
              <a:spcBef>
                <a:spcPts val="1266"/>
              </a:spcBef>
            </a:pPr>
            <a:r>
              <a:rPr lang="en-US" sz="1547" b="1" dirty="0">
                <a:solidFill>
                  <a:srgbClr val="572314"/>
                </a:solidFill>
                <a:latin typeface="Arial" pitchFamily="34" charset="0"/>
                <a:sym typeface="Wingdings" panose="05000000000000000000" pitchFamily="2" charset="2"/>
              </a:rPr>
              <a:t> </a:t>
            </a:r>
            <a:r>
              <a:rPr lang="en-US" sz="1547" b="1" dirty="0">
                <a:solidFill>
                  <a:srgbClr val="572314"/>
                </a:solidFill>
                <a:latin typeface="Arial" pitchFamily="34" charset="0"/>
              </a:rPr>
              <a:t>O(</a:t>
            </a:r>
            <a:r>
              <a:rPr lang="en-US" sz="1687" b="1" dirty="0">
                <a:solidFill>
                  <a:srgbClr val="572314"/>
                </a:solidFill>
                <a:latin typeface="Arial" pitchFamily="34" charset="0"/>
              </a:rPr>
              <a:t>N</a:t>
            </a:r>
            <a:r>
              <a:rPr lang="en-US" sz="1687" b="1" baseline="30000" dirty="0">
                <a:solidFill>
                  <a:srgbClr val="572314"/>
                </a:solidFill>
                <a:latin typeface="Arial" pitchFamily="34" charset="0"/>
              </a:rPr>
              <a:t>3</a:t>
            </a:r>
            <a:r>
              <a:rPr lang="en-US" sz="1547" b="1" dirty="0">
                <a:solidFill>
                  <a:srgbClr val="572314"/>
                </a:solidFill>
                <a:latin typeface="Arial" pitchFamily="34" charset="0"/>
              </a:rPr>
              <a:t>)</a:t>
            </a:r>
          </a:p>
          <a:p>
            <a:pPr lvl="1">
              <a:spcBef>
                <a:spcPts val="1266"/>
              </a:spcBef>
            </a:pPr>
            <a:r>
              <a:rPr lang="en-US" sz="1969" b="1" dirty="0">
                <a:solidFill>
                  <a:srgbClr val="572314"/>
                </a:solidFill>
                <a:latin typeface="Arial" pitchFamily="34" charset="0"/>
              </a:rPr>
              <a:t>12 N</a:t>
            </a:r>
            <a:r>
              <a:rPr lang="en-US" sz="1969" b="1" baseline="30000" dirty="0">
                <a:solidFill>
                  <a:srgbClr val="572314"/>
                </a:solidFill>
                <a:latin typeface="Arial" pitchFamily="34" charset="0"/>
              </a:rPr>
              <a:t>2</a:t>
            </a:r>
            <a:r>
              <a:rPr lang="en-US" sz="1969" b="1" dirty="0">
                <a:solidFill>
                  <a:srgbClr val="572314"/>
                </a:solidFill>
                <a:latin typeface="Arial" pitchFamily="34" charset="0"/>
              </a:rPr>
              <a:t> + 3 N log(N)</a:t>
            </a:r>
            <a:endParaRPr lang="en-US" sz="1687" b="1" dirty="0">
              <a:solidFill>
                <a:srgbClr val="572314"/>
              </a:solidFill>
              <a:latin typeface="Arial" pitchFamily="34" charset="0"/>
            </a:endParaRPr>
          </a:p>
          <a:p>
            <a:pPr lvl="2">
              <a:spcBef>
                <a:spcPts val="1266"/>
              </a:spcBef>
            </a:pPr>
            <a:r>
              <a:rPr lang="en-US" sz="1266" b="1" dirty="0">
                <a:solidFill>
                  <a:srgbClr val="572314"/>
                </a:solidFill>
                <a:latin typeface="Arial" pitchFamily="34" charset="0"/>
                <a:sym typeface="Wingdings" panose="05000000000000000000" pitchFamily="2" charset="2"/>
              </a:rPr>
              <a:t> </a:t>
            </a:r>
            <a:r>
              <a:rPr lang="en-US" sz="1266" b="1" dirty="0">
                <a:solidFill>
                  <a:srgbClr val="572314"/>
                </a:solidFill>
                <a:latin typeface="Arial" pitchFamily="34" charset="0"/>
              </a:rPr>
              <a:t>O(N</a:t>
            </a:r>
            <a:r>
              <a:rPr lang="en-US" sz="1266" b="1" baseline="30000" dirty="0">
                <a:solidFill>
                  <a:srgbClr val="572314"/>
                </a:solidFill>
                <a:latin typeface="Arial" pitchFamily="34" charset="0"/>
              </a:rPr>
              <a:t>2</a:t>
            </a:r>
            <a:r>
              <a:rPr lang="en-US" sz="1266" b="1" dirty="0">
                <a:solidFill>
                  <a:srgbClr val="572314"/>
                </a:solidFill>
                <a:latin typeface="Arial" pitchFamily="34" charset="0"/>
              </a:rPr>
              <a:t>)</a:t>
            </a:r>
            <a:endParaRPr lang="en-US" sz="1266" b="1" dirty="0">
              <a:solidFill>
                <a:srgbClr val="572314"/>
              </a:solidFill>
              <a:latin typeface="Arial" pitchFamily="34" charset="0"/>
              <a:sym typeface="Wingdings" panose="05000000000000000000" pitchFamily="2" charset="2"/>
            </a:endParaRPr>
          </a:p>
          <a:p>
            <a:pPr lvl="1">
              <a:spcBef>
                <a:spcPts val="1266"/>
              </a:spcBef>
            </a:pPr>
            <a:r>
              <a:rPr lang="en-US" sz="1687" b="1" dirty="0">
                <a:solidFill>
                  <a:srgbClr val="572314"/>
                </a:solidFill>
                <a:latin typeface="Arial" pitchFamily="34" charset="0"/>
              </a:rPr>
              <a:t>8N</a:t>
            </a:r>
            <a:r>
              <a:rPr lang="en-US" sz="1687" b="1" baseline="30000" dirty="0">
                <a:solidFill>
                  <a:srgbClr val="572314"/>
                </a:solidFill>
                <a:latin typeface="Arial" pitchFamily="34" charset="0"/>
              </a:rPr>
              <a:t>4</a:t>
            </a:r>
            <a:r>
              <a:rPr lang="en-US" sz="1687" b="1" dirty="0">
                <a:solidFill>
                  <a:srgbClr val="572314"/>
                </a:solidFill>
                <a:latin typeface="Arial" pitchFamily="34" charset="0"/>
              </a:rPr>
              <a:t> +  N</a:t>
            </a:r>
            <a:r>
              <a:rPr lang="en-US" sz="1687" b="1" baseline="30000" dirty="0">
                <a:solidFill>
                  <a:srgbClr val="572314"/>
                </a:solidFill>
                <a:latin typeface="Arial" pitchFamily="34" charset="0"/>
              </a:rPr>
              <a:t>2</a:t>
            </a:r>
            <a:r>
              <a:rPr lang="en-US" sz="1687" b="1" dirty="0">
                <a:solidFill>
                  <a:srgbClr val="572314"/>
                </a:solidFill>
                <a:latin typeface="Arial" pitchFamily="34" charset="0"/>
              </a:rPr>
              <a:t> log(N) + 12000  </a:t>
            </a:r>
          </a:p>
          <a:p>
            <a:pPr lvl="2">
              <a:spcBef>
                <a:spcPts val="1266"/>
              </a:spcBef>
            </a:pPr>
            <a:r>
              <a:rPr lang="en-US" sz="1266" b="1" dirty="0">
                <a:solidFill>
                  <a:srgbClr val="572314"/>
                </a:solidFill>
                <a:latin typeface="Arial" pitchFamily="34" charset="0"/>
                <a:sym typeface="Wingdings" panose="05000000000000000000" pitchFamily="2" charset="2"/>
              </a:rPr>
              <a:t>  O(</a:t>
            </a:r>
            <a:r>
              <a:rPr lang="en-US" sz="1547" b="1" dirty="0">
                <a:solidFill>
                  <a:srgbClr val="572314"/>
                </a:solidFill>
                <a:latin typeface="Arial" pitchFamily="34" charset="0"/>
              </a:rPr>
              <a:t>N</a:t>
            </a:r>
            <a:r>
              <a:rPr lang="en-US" sz="1547" b="1" baseline="30000" dirty="0">
                <a:solidFill>
                  <a:srgbClr val="572314"/>
                </a:solidFill>
                <a:latin typeface="Arial" pitchFamily="34" charset="0"/>
              </a:rPr>
              <a:t>4</a:t>
            </a:r>
            <a:r>
              <a:rPr lang="en-US" sz="1547" b="1" dirty="0">
                <a:solidFill>
                  <a:srgbClr val="572314"/>
                </a:solidFill>
                <a:latin typeface="Arial" pitchFamily="34" charset="0"/>
                <a:sym typeface="Wingdings" panose="05000000000000000000" pitchFamily="2" charset="2"/>
              </a:rPr>
              <a:t>)</a:t>
            </a:r>
          </a:p>
          <a:p>
            <a:pPr lvl="1">
              <a:spcBef>
                <a:spcPts val="1266"/>
              </a:spcBef>
            </a:pPr>
            <a:r>
              <a:rPr lang="en-US" sz="1969" b="1" dirty="0">
                <a:solidFill>
                  <a:srgbClr val="572314"/>
                </a:solidFill>
                <a:latin typeface="Arial" pitchFamily="34" charset="0"/>
                <a:sym typeface="Wingdings" panose="05000000000000000000" pitchFamily="2" charset="2"/>
              </a:rPr>
              <a:t>1000 + 5000</a:t>
            </a:r>
          </a:p>
          <a:p>
            <a:pPr lvl="2">
              <a:spcBef>
                <a:spcPts val="1266"/>
              </a:spcBef>
            </a:pPr>
            <a:r>
              <a:rPr lang="en-US" sz="1266" b="1" dirty="0">
                <a:solidFill>
                  <a:srgbClr val="572314"/>
                </a:solidFill>
                <a:latin typeface="Arial" pitchFamily="34" charset="0"/>
                <a:sym typeface="Wingdings" panose="05000000000000000000" pitchFamily="2" charset="2"/>
              </a:rPr>
              <a:t> O(</a:t>
            </a:r>
            <a:r>
              <a:rPr lang="en-US" sz="1547" b="1" dirty="0">
                <a:solidFill>
                  <a:srgbClr val="572314"/>
                </a:solidFill>
                <a:latin typeface="Arial" pitchFamily="34" charset="0"/>
              </a:rPr>
              <a:t>N</a:t>
            </a:r>
            <a:r>
              <a:rPr lang="en-US" sz="1547" b="1" baseline="30000" dirty="0">
                <a:solidFill>
                  <a:srgbClr val="572314"/>
                </a:solidFill>
                <a:latin typeface="Arial" pitchFamily="34" charset="0"/>
              </a:rPr>
              <a:t>0</a:t>
            </a:r>
            <a:r>
              <a:rPr lang="en-US" sz="1547" b="1" dirty="0">
                <a:solidFill>
                  <a:srgbClr val="572314"/>
                </a:solidFill>
                <a:latin typeface="Arial" pitchFamily="34" charset="0"/>
                <a:sym typeface="Wingdings" panose="05000000000000000000" pitchFamily="2" charset="2"/>
              </a:rPr>
              <a:t>) O(1)</a:t>
            </a:r>
          </a:p>
          <a:p>
            <a:pPr lvl="1">
              <a:spcBef>
                <a:spcPts val="1266"/>
              </a:spcBef>
            </a:pPr>
            <a:endParaRPr lang="en-US" sz="1758" dirty="0">
              <a:latin typeface="Arial" pitchFamily="34" charset="0"/>
            </a:endParaRPr>
          </a:p>
          <a:p>
            <a:pPr lvl="1">
              <a:spcBef>
                <a:spcPts val="1266"/>
              </a:spcBef>
            </a:pPr>
            <a:endParaRPr lang="en-US" sz="1758" dirty="0">
              <a:latin typeface="Arial" pitchFamily="34" charset="0"/>
            </a:endParaRPr>
          </a:p>
          <a:p>
            <a:pPr lvl="1">
              <a:spcBef>
                <a:spcPts val="1266"/>
              </a:spcBef>
            </a:pPr>
            <a:endParaRPr lang="en-US" sz="1758" dirty="0">
              <a:latin typeface="Arial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1400" y="2559722"/>
            <a:ext cx="4946375" cy="3529060"/>
          </a:xfrm>
          <a:prstGeom prst="rect">
            <a:avLst/>
          </a:prstGeom>
        </p:spPr>
      </p:pic>
      <p:sp>
        <p:nvSpPr>
          <p:cNvPr id="8" name="Rectangle 2">
            <a:extLst>
              <a:ext uri="{FF2B5EF4-FFF2-40B4-BE49-F238E27FC236}">
                <a16:creationId xmlns:a16="http://schemas.microsoft.com/office/drawing/2014/main" xmlns="" id="{93C2A43E-6301-41F6-8AA6-3188EAF67504}"/>
              </a:ext>
            </a:extLst>
          </p:cNvPr>
          <p:cNvSpPr txBox="1">
            <a:spLocks noChangeArrowheads="1"/>
          </p:cNvSpPr>
          <p:nvPr/>
        </p:nvSpPr>
        <p:spPr>
          <a:xfrm>
            <a:off x="76200" y="-304800"/>
            <a:ext cx="8534400" cy="1143000"/>
          </a:xfrm>
          <a:prstGeom prst="rect">
            <a:avLst/>
          </a:prstGeom>
        </p:spPr>
        <p:txBody>
          <a:bodyPr vert="horz" lIns="35717" tIns="35717" rIns="35717" bIns="35717" anchor="b">
            <a:normAutofit/>
          </a:bodyPr>
          <a:lstStyle>
            <a:lvl1pPr algn="ctr" rtl="0" eaLnBrk="1" latinLnBrk="0" hangingPunct="1">
              <a:spcBef>
                <a:spcPct val="0"/>
              </a:spcBef>
              <a:buNone/>
              <a:defRPr kumimoji="0" sz="3300" kern="1200">
                <a:solidFill>
                  <a:schemeClr val="accent3">
                    <a:shade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</a:rPr>
              <a:t>Recap from FIT1045: Big-O notation</a:t>
            </a:r>
            <a:endParaRPr lang="en-US" dirty="0">
              <a:effectLst>
                <a:outerShdw blurRad="38100" dist="38100" dir="2700000" algn="tl">
                  <a:srgbClr val="C0C0C0"/>
                </a:outerShdw>
              </a:effectLst>
              <a:latin typeface="Arial" pitchFamily="34" charset="0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8CB725CD-79BF-4F90-B69D-BACF230A66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FIT2004: Lec-1: Introduction and Proving Correctness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872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698" grpId="0" uiExpand="1" build="p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3"/>
          <p:cNvSpPr>
            <a:spLocks noGrp="1" noChangeArrowheads="1"/>
          </p:cNvSpPr>
          <p:nvPr>
            <p:ph idx="1"/>
          </p:nvPr>
        </p:nvSpPr>
        <p:spPr>
          <a:xfrm>
            <a:off x="0" y="340532"/>
            <a:ext cx="8456153" cy="4412382"/>
          </a:xfrm>
        </p:spPr>
        <p:txBody>
          <a:bodyPr vert="horz" lIns="35717" tIns="35717" rIns="35717" bIns="35717">
            <a:normAutofit/>
          </a:bodyPr>
          <a:lstStyle/>
          <a:p>
            <a:pPr marL="402938" lvl="1" indent="0">
              <a:spcBef>
                <a:spcPts val="1266"/>
              </a:spcBef>
              <a:buNone/>
            </a:pPr>
            <a:r>
              <a:rPr lang="en-US" sz="1969" b="1" dirty="0">
                <a:solidFill>
                  <a:srgbClr val="572314"/>
                </a:solidFill>
                <a:latin typeface="Arial" pitchFamily="34" charset="0"/>
                <a:cs typeface="+mj-cs"/>
              </a:rPr>
              <a:t>What is the complexity of an algorithm in Big-O notation that runs in 30N log (N</a:t>
            </a:r>
            <a:r>
              <a:rPr lang="en-US" sz="1969" b="1" baseline="30000" dirty="0">
                <a:solidFill>
                  <a:srgbClr val="572314"/>
                </a:solidFill>
                <a:latin typeface="Arial" pitchFamily="34" charset="0"/>
                <a:cs typeface="+mj-cs"/>
              </a:rPr>
              <a:t>2</a:t>
            </a:r>
            <a:r>
              <a:rPr lang="en-US" sz="1969" b="1" dirty="0">
                <a:solidFill>
                  <a:srgbClr val="572314"/>
                </a:solidFill>
                <a:latin typeface="Arial" pitchFamily="34" charset="0"/>
                <a:cs typeface="+mj-cs"/>
              </a:rPr>
              <a:t>) + 10 log N + 8N?</a:t>
            </a:r>
          </a:p>
          <a:p>
            <a:pPr marL="402938" lvl="1" indent="0">
              <a:spcBef>
                <a:spcPts val="1266"/>
              </a:spcBef>
              <a:buNone/>
            </a:pPr>
            <a:endParaRPr lang="en-US" sz="1969" b="1" dirty="0">
              <a:solidFill>
                <a:srgbClr val="572314"/>
              </a:solidFill>
              <a:latin typeface="Arial" pitchFamily="34" charset="0"/>
              <a:cs typeface="+mj-cs"/>
            </a:endParaRPr>
          </a:p>
          <a:p>
            <a:pPr marL="764578" lvl="1" indent="-361639">
              <a:spcBef>
                <a:spcPts val="1266"/>
              </a:spcBef>
              <a:buFont typeface="+mj-lt"/>
              <a:buAutoNum type="alphaUcPeriod"/>
            </a:pPr>
            <a:r>
              <a:rPr lang="en-US" sz="1969" b="1" dirty="0">
                <a:solidFill>
                  <a:srgbClr val="572314"/>
                </a:solidFill>
                <a:latin typeface="Arial" pitchFamily="34" charset="0"/>
                <a:cs typeface="+mj-cs"/>
              </a:rPr>
              <a:t>O(N log N)</a:t>
            </a:r>
          </a:p>
          <a:p>
            <a:pPr marL="764578" lvl="1" indent="-361639">
              <a:spcBef>
                <a:spcPts val="1266"/>
              </a:spcBef>
              <a:buFont typeface="+mj-lt"/>
              <a:buAutoNum type="alphaUcPeriod"/>
            </a:pPr>
            <a:r>
              <a:rPr lang="en-US" sz="1969" b="1" dirty="0">
                <a:solidFill>
                  <a:srgbClr val="572314"/>
                </a:solidFill>
                <a:latin typeface="Arial" pitchFamily="34" charset="0"/>
              </a:rPr>
              <a:t>O(N log (N</a:t>
            </a:r>
            <a:r>
              <a:rPr lang="en-US" sz="1969" b="1" baseline="30000" dirty="0">
                <a:solidFill>
                  <a:srgbClr val="572314"/>
                </a:solidFill>
                <a:latin typeface="Arial" pitchFamily="34" charset="0"/>
              </a:rPr>
              <a:t>2</a:t>
            </a:r>
            <a:r>
              <a:rPr lang="en-US" sz="1969" b="1" dirty="0">
                <a:solidFill>
                  <a:srgbClr val="572314"/>
                </a:solidFill>
                <a:latin typeface="Arial" pitchFamily="34" charset="0"/>
              </a:rPr>
              <a:t>))</a:t>
            </a:r>
          </a:p>
          <a:p>
            <a:pPr marL="764578" lvl="1" indent="-361639">
              <a:spcBef>
                <a:spcPts val="1266"/>
              </a:spcBef>
              <a:buFont typeface="+mj-lt"/>
              <a:buAutoNum type="alphaUcPeriod"/>
            </a:pPr>
            <a:r>
              <a:rPr lang="en-US" sz="1969" b="1" dirty="0">
                <a:solidFill>
                  <a:srgbClr val="572314"/>
                </a:solidFill>
                <a:latin typeface="Arial" pitchFamily="34" charset="0"/>
              </a:rPr>
              <a:t>O(N log (N</a:t>
            </a:r>
            <a:r>
              <a:rPr lang="en-US" sz="1969" b="1" baseline="30000" dirty="0">
                <a:solidFill>
                  <a:srgbClr val="572314"/>
                </a:solidFill>
                <a:latin typeface="Arial" pitchFamily="34" charset="0"/>
              </a:rPr>
              <a:t>2</a:t>
            </a:r>
            <a:r>
              <a:rPr lang="en-US" sz="1969" b="1" dirty="0">
                <a:solidFill>
                  <a:srgbClr val="572314"/>
                </a:solidFill>
                <a:latin typeface="Arial" pitchFamily="34" charset="0"/>
              </a:rPr>
              <a:t>) + N + log N)</a:t>
            </a:r>
          </a:p>
          <a:p>
            <a:pPr marL="764578" lvl="1" indent="-361639">
              <a:spcBef>
                <a:spcPts val="1266"/>
              </a:spcBef>
              <a:buFont typeface="+mj-lt"/>
              <a:buAutoNum type="alphaUcPeriod"/>
            </a:pPr>
            <a:r>
              <a:rPr lang="en-US" sz="1969" b="1" dirty="0">
                <a:solidFill>
                  <a:srgbClr val="572314"/>
                </a:solidFill>
                <a:latin typeface="Arial" pitchFamily="34" charset="0"/>
              </a:rPr>
              <a:t>Option D because</a:t>
            </a:r>
          </a:p>
          <a:p>
            <a:pPr marL="764578" lvl="1" indent="-361639">
              <a:spcBef>
                <a:spcPts val="1266"/>
              </a:spcBef>
              <a:buFont typeface="+mj-lt"/>
              <a:buAutoNum type="alphaUcPeriod"/>
            </a:pPr>
            <a:endParaRPr lang="en-US" sz="1969" b="1" dirty="0">
              <a:solidFill>
                <a:srgbClr val="572314"/>
              </a:solidFill>
              <a:latin typeface="Arial" pitchFamily="34" charset="0"/>
            </a:endParaRPr>
          </a:p>
          <a:p>
            <a:pPr marL="764578" lvl="1" indent="-361639">
              <a:spcBef>
                <a:spcPts val="1266"/>
              </a:spcBef>
              <a:buFont typeface="+mj-lt"/>
              <a:buAutoNum type="alphaUcPeriod"/>
            </a:pPr>
            <a:endParaRPr lang="en-US" sz="1969" b="1" dirty="0">
              <a:solidFill>
                <a:srgbClr val="572314"/>
              </a:solidFill>
              <a:latin typeface="Arial" pitchFamily="34" charset="0"/>
            </a:endParaRPr>
          </a:p>
          <a:p>
            <a:pPr marL="764578" lvl="1" indent="-361639">
              <a:spcBef>
                <a:spcPts val="1266"/>
              </a:spcBef>
              <a:buFont typeface="+mj-lt"/>
              <a:buAutoNum type="alphaUcPeriod"/>
            </a:pPr>
            <a:endParaRPr lang="en-US" sz="1969" b="1" dirty="0">
              <a:solidFill>
                <a:srgbClr val="572314"/>
              </a:solidFill>
              <a:latin typeface="Arial" pitchFamily="34" charset="0"/>
              <a:cs typeface="+mj-cs"/>
            </a:endParaRPr>
          </a:p>
          <a:p>
            <a:pPr marL="764578" lvl="1" indent="-361639">
              <a:spcBef>
                <a:spcPts val="1266"/>
              </a:spcBef>
              <a:buFont typeface="+mj-lt"/>
              <a:buAutoNum type="alphaUcPeriod"/>
            </a:pPr>
            <a:endParaRPr lang="en-US" sz="1969" b="1" dirty="0">
              <a:solidFill>
                <a:srgbClr val="572314"/>
              </a:solidFill>
              <a:latin typeface="Arial" pitchFamily="34" charset="0"/>
              <a:cs typeface="+mj-cs"/>
            </a:endParaRPr>
          </a:p>
          <a:p>
            <a:pPr marL="764578" lvl="1" indent="-361639">
              <a:spcBef>
                <a:spcPts val="1266"/>
              </a:spcBef>
              <a:buFont typeface="+mj-lt"/>
              <a:buAutoNum type="alphaUcPeriod"/>
            </a:pPr>
            <a:endParaRPr lang="en-US" sz="1969" b="1" dirty="0">
              <a:solidFill>
                <a:srgbClr val="572314"/>
              </a:solidFill>
              <a:latin typeface="Arial" pitchFamily="34" charset="0"/>
              <a:cs typeface="+mj-cs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834C95F8-C253-4E96-A794-4C830C5DCD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FIT2004: Lec-1: Introduction and Proving Correctness</a:t>
            </a:r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089703B7-E07F-4B2E-B456-C0249BE3AD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000" y="1676400"/>
            <a:ext cx="4572000" cy="3789681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xmlns="" id="{34D6395E-4622-4249-BCE0-DE572DE3B1CA}"/>
              </a:ext>
            </a:extLst>
          </p:cNvPr>
          <p:cNvSpPr/>
          <p:nvPr/>
        </p:nvSpPr>
        <p:spPr>
          <a:xfrm>
            <a:off x="3048000" y="3075027"/>
            <a:ext cx="990600" cy="277774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2328332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latin typeface="Arial Black" panose="020B0A04020102020204" pitchFamily="34" charset="0"/>
              </a:rPr>
              <a:t>Part 2: Outline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4800" y="6410848"/>
            <a:ext cx="4572000" cy="365760"/>
          </a:xfrm>
        </p:spPr>
        <p:txBody>
          <a:bodyPr/>
          <a:lstStyle/>
          <a:p>
            <a:r>
              <a:rPr lang="en-AU"/>
              <a:t>FIT2004: Lec-1: Introduction and Proving Correctness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301752" y="990600"/>
            <a:ext cx="8503920" cy="4572000"/>
          </a:xfrm>
        </p:spPr>
        <p:txBody>
          <a:bodyPr>
            <a:noAutofit/>
          </a:bodyPr>
          <a:lstStyle/>
          <a:p>
            <a:endParaRPr lang="en-AU" sz="2400" dirty="0">
              <a:solidFill>
                <a:srgbClr val="000000"/>
              </a:solidFill>
              <a:latin typeface="CMSS10"/>
            </a:endParaRPr>
          </a:p>
          <a:p>
            <a:r>
              <a:rPr lang="en-AU" sz="2400" dirty="0">
                <a:solidFill>
                  <a:schemeClr val="bg1">
                    <a:lumMod val="65000"/>
                  </a:schemeClr>
                </a:solidFill>
                <a:latin typeface="CMSS10"/>
              </a:rPr>
              <a:t>Proving Correctness of Algorithms</a:t>
            </a:r>
          </a:p>
          <a:p>
            <a:pPr lvl="1"/>
            <a:r>
              <a:rPr lang="en-AU" sz="1900" dirty="0">
                <a:solidFill>
                  <a:schemeClr val="bg1">
                    <a:lumMod val="65000"/>
                  </a:schemeClr>
                </a:solidFill>
                <a:latin typeface="CMSS10"/>
              </a:rPr>
              <a:t>Finding Minimum</a:t>
            </a:r>
          </a:p>
          <a:p>
            <a:pPr lvl="1"/>
            <a:r>
              <a:rPr lang="en-AU" sz="1900" dirty="0">
                <a:solidFill>
                  <a:schemeClr val="bg1">
                    <a:lumMod val="65000"/>
                  </a:schemeClr>
                </a:solidFill>
                <a:latin typeface="CMSS10"/>
              </a:rPr>
              <a:t>Binary Search</a:t>
            </a:r>
          </a:p>
          <a:p>
            <a:r>
              <a:rPr lang="en-AU" sz="2400" dirty="0">
                <a:solidFill>
                  <a:schemeClr val="bg1">
                    <a:lumMod val="75000"/>
                  </a:schemeClr>
                </a:solidFill>
                <a:latin typeface="CMSS10"/>
              </a:rPr>
              <a:t>Complexity Analysis (Recap)</a:t>
            </a:r>
          </a:p>
          <a:p>
            <a:r>
              <a:rPr lang="en-AU" sz="2400" dirty="0">
                <a:solidFill>
                  <a:srgbClr val="00B050"/>
                </a:solidFill>
                <a:latin typeface="CMSS10"/>
              </a:rPr>
              <a:t>Solving Recurrence Relations</a:t>
            </a:r>
          </a:p>
          <a:p>
            <a:endParaRPr lang="en-AU" sz="2400" dirty="0">
              <a:solidFill>
                <a:srgbClr val="00B050"/>
              </a:solidFill>
              <a:latin typeface="CMSS10"/>
            </a:endParaRPr>
          </a:p>
        </p:txBody>
      </p:sp>
    </p:spTree>
    <p:extLst>
      <p:ext uri="{BB962C8B-B14F-4D97-AF65-F5344CB8AC3E}">
        <p14:creationId xmlns:p14="http://schemas.microsoft.com/office/powerpoint/2010/main" val="400178243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>
                <a:latin typeface="Arial Black" panose="020B0A04020102020204" pitchFamily="34" charset="0"/>
              </a:rPr>
              <a:t>Recurrence Relations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4800" y="6410848"/>
            <a:ext cx="4572000" cy="365760"/>
          </a:xfrm>
        </p:spPr>
        <p:txBody>
          <a:bodyPr/>
          <a:lstStyle/>
          <a:p>
            <a:r>
              <a:rPr lang="en-AU"/>
              <a:t>FIT2004: Lec-1: Introduction and Proving Correctness</a:t>
            </a:r>
            <a:endParaRPr lang="en-US" dirty="0"/>
          </a:p>
        </p:txBody>
      </p:sp>
      <p:sp>
        <p:nvSpPr>
          <p:cNvPr id="8" name="Content Placeholder 3"/>
          <p:cNvSpPr>
            <a:spLocks noGrp="1"/>
          </p:cNvSpPr>
          <p:nvPr>
            <p:ph sz="quarter" idx="1"/>
          </p:nvPr>
        </p:nvSpPr>
        <p:spPr>
          <a:xfrm>
            <a:off x="228600" y="1143000"/>
            <a:ext cx="8503920" cy="45720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AU" sz="2400" dirty="0">
                <a:solidFill>
                  <a:srgbClr val="000000"/>
                </a:solidFill>
                <a:latin typeface="CMSS10"/>
              </a:rPr>
              <a:t>A recurrence relation is an equation that recursively defines a sequence of values, and one or more initial terms are given.</a:t>
            </a:r>
          </a:p>
          <a:p>
            <a:pPr marL="0" indent="0">
              <a:buNone/>
            </a:pPr>
            <a:r>
              <a:rPr lang="en-AU" sz="2400" dirty="0">
                <a:solidFill>
                  <a:srgbClr val="000000"/>
                </a:solidFill>
                <a:latin typeface="CMSS10"/>
              </a:rPr>
              <a:t>E.g.,</a:t>
            </a:r>
          </a:p>
          <a:p>
            <a:pPr marL="0" indent="0">
              <a:buNone/>
            </a:pPr>
            <a:r>
              <a:rPr lang="en-AU" sz="2400" dirty="0">
                <a:solidFill>
                  <a:srgbClr val="000000"/>
                </a:solidFill>
                <a:latin typeface="CMSS10"/>
              </a:rPr>
              <a:t>	T(1) = b</a:t>
            </a:r>
          </a:p>
          <a:p>
            <a:pPr marL="0" indent="0">
              <a:buNone/>
            </a:pPr>
            <a:r>
              <a:rPr lang="en-AU" sz="2400" dirty="0">
                <a:solidFill>
                  <a:srgbClr val="000000"/>
                </a:solidFill>
                <a:latin typeface="CMSS10"/>
              </a:rPr>
              <a:t>	T(N) = T(N-1) + c     </a:t>
            </a:r>
          </a:p>
          <a:p>
            <a:pPr marL="0" indent="0">
              <a:buNone/>
            </a:pPr>
            <a:endParaRPr lang="en-AU" sz="2400" dirty="0">
              <a:solidFill>
                <a:srgbClr val="000000"/>
              </a:solidFill>
              <a:latin typeface="CMSS10"/>
            </a:endParaRPr>
          </a:p>
          <a:p>
            <a:r>
              <a:rPr lang="en-AU" sz="2400" dirty="0">
                <a:solidFill>
                  <a:srgbClr val="000000"/>
                </a:solidFill>
                <a:latin typeface="CMSS10"/>
              </a:rPr>
              <a:t>Complexity of recursive algorithms can be analysed by writing its recurrence relation and then solving it</a:t>
            </a:r>
          </a:p>
          <a:p>
            <a:endParaRPr lang="en-AU" sz="2400" dirty="0">
              <a:solidFill>
                <a:srgbClr val="000000"/>
              </a:solidFill>
              <a:latin typeface="CMSS10"/>
            </a:endParaRPr>
          </a:p>
          <a:p>
            <a:endParaRPr lang="en-AU" sz="2400" dirty="0">
              <a:solidFill>
                <a:srgbClr val="000000"/>
              </a:solidFill>
              <a:latin typeface="CMSS10"/>
            </a:endParaRPr>
          </a:p>
        </p:txBody>
      </p:sp>
    </p:spTree>
    <p:extLst>
      <p:ext uri="{BB962C8B-B14F-4D97-AF65-F5344CB8AC3E}">
        <p14:creationId xmlns:p14="http://schemas.microsoft.com/office/powerpoint/2010/main" val="2391688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>
                <a:latin typeface="Arial Black" panose="020B0A04020102020204" pitchFamily="34" charset="0"/>
              </a:rPr>
              <a:t>Solving Recurrence Relations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4800" y="6410848"/>
            <a:ext cx="4572000" cy="365760"/>
          </a:xfrm>
        </p:spPr>
        <p:txBody>
          <a:bodyPr/>
          <a:lstStyle/>
          <a:p>
            <a:r>
              <a:rPr lang="en-AU"/>
              <a:t>FIT2004: Lec-1: Introduction and Proving Correctness</a:t>
            </a:r>
            <a:endParaRPr lang="en-US" dirty="0"/>
          </a:p>
        </p:txBody>
      </p:sp>
      <p:sp>
        <p:nvSpPr>
          <p:cNvPr id="6" name="Content Placeholder 3"/>
          <p:cNvSpPr>
            <a:spLocks noGrp="1"/>
          </p:cNvSpPr>
          <p:nvPr>
            <p:ph sz="quarter" idx="1"/>
          </p:nvPr>
        </p:nvSpPr>
        <p:spPr>
          <a:xfrm>
            <a:off x="228601" y="1066800"/>
            <a:ext cx="3581399" cy="35052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AU" sz="1800" dirty="0">
                <a:solidFill>
                  <a:srgbClr val="00B050"/>
                </a:solidFill>
                <a:highlight>
                  <a:srgbClr val="FFFFFF"/>
                </a:highlight>
              </a:rPr>
              <a:t>// Compute Nth power of x</a:t>
            </a:r>
          </a:p>
          <a:p>
            <a:pPr marL="0" indent="0" defTabSz="360000">
              <a:buNone/>
            </a:pP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power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AU" sz="1800" dirty="0" err="1">
                <a:solidFill>
                  <a:srgbClr val="000000"/>
                </a:solidFill>
                <a:highlight>
                  <a:srgbClr val="FFFFFF"/>
                </a:highlight>
              </a:rPr>
              <a:t>x</a:t>
            </a:r>
            <a:r>
              <a:rPr lang="en-AU" sz="18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AU" sz="1800" dirty="0" err="1">
                <a:solidFill>
                  <a:srgbClr val="000000"/>
                </a:solidFill>
                <a:highlight>
                  <a:srgbClr val="FFFFFF"/>
                </a:highlight>
              </a:rPr>
              <a:t>N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endParaRPr lang="en-AU" sz="18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0" indent="0" defTabSz="360000">
              <a:buNone/>
            </a:pP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{</a:t>
            </a:r>
            <a:endParaRPr lang="en-AU" sz="18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0" indent="-180000" defTabSz="360000">
              <a:buNone/>
            </a:pP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	</a:t>
            </a:r>
            <a:r>
              <a:rPr lang="en-AU" sz="1800" b="1" dirty="0">
                <a:solidFill>
                  <a:srgbClr val="0000FF"/>
                </a:solidFill>
                <a:highlight>
                  <a:srgbClr val="FFFFFF"/>
                </a:highlight>
              </a:rPr>
              <a:t>if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N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==</a:t>
            </a:r>
            <a:r>
              <a:rPr lang="en-AU" sz="1800" dirty="0">
                <a:solidFill>
                  <a:srgbClr val="FF0000"/>
                </a:solidFill>
                <a:highlight>
                  <a:srgbClr val="FFFFFF"/>
                </a:highlight>
              </a:rPr>
              <a:t>0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endParaRPr lang="en-AU" sz="18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0" indent="0" defTabSz="360000">
              <a:buNone/>
            </a:pP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		</a:t>
            </a:r>
            <a:r>
              <a:rPr lang="en-AU" sz="1800" b="1" dirty="0">
                <a:solidFill>
                  <a:srgbClr val="0000FF"/>
                </a:solidFill>
                <a:highlight>
                  <a:srgbClr val="FFFFFF"/>
                </a:highlight>
              </a:rPr>
              <a:t>return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AU" sz="1800" dirty="0">
                <a:solidFill>
                  <a:srgbClr val="FF0000"/>
                </a:solidFill>
                <a:highlight>
                  <a:srgbClr val="FFFFFF"/>
                </a:highlight>
              </a:rPr>
              <a:t>1</a:t>
            </a:r>
            <a:endParaRPr lang="en-AU" sz="18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0" indent="0" defTabSz="360000">
              <a:buNone/>
            </a:pP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	</a:t>
            </a:r>
            <a:r>
              <a:rPr lang="en-AU" sz="1800" b="1" dirty="0">
                <a:solidFill>
                  <a:srgbClr val="0000FF"/>
                </a:solidFill>
                <a:highlight>
                  <a:srgbClr val="FFFFFF"/>
                </a:highlight>
              </a:rPr>
              <a:t>if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N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==</a:t>
            </a:r>
            <a:r>
              <a:rPr lang="en-AU" sz="1800" dirty="0">
                <a:solidFill>
                  <a:srgbClr val="FF0000"/>
                </a:solidFill>
                <a:highlight>
                  <a:srgbClr val="FFFFFF"/>
                </a:highlight>
              </a:rPr>
              <a:t>1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endParaRPr lang="en-AU" sz="18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0" indent="0" defTabSz="360000">
              <a:buNone/>
            </a:pP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		</a:t>
            </a:r>
            <a:r>
              <a:rPr lang="en-AU" sz="1800" b="1" dirty="0">
                <a:solidFill>
                  <a:srgbClr val="0000FF"/>
                </a:solidFill>
                <a:highlight>
                  <a:srgbClr val="FFFFFF"/>
                </a:highlight>
              </a:rPr>
              <a:t>return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 x</a:t>
            </a:r>
          </a:p>
          <a:p>
            <a:pPr marL="0" indent="0" defTabSz="360000">
              <a:buNone/>
            </a:pP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	</a:t>
            </a:r>
            <a:r>
              <a:rPr lang="en-AU" sz="1800" b="1" dirty="0">
                <a:solidFill>
                  <a:srgbClr val="0000FF"/>
                </a:solidFill>
                <a:highlight>
                  <a:srgbClr val="FFFFFF"/>
                </a:highlight>
              </a:rPr>
              <a:t>else</a:t>
            </a:r>
            <a:endParaRPr lang="en-AU" sz="18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0" indent="0" defTabSz="360000">
              <a:buNone/>
            </a:pP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		</a:t>
            </a:r>
            <a:r>
              <a:rPr lang="en-AU" sz="1800" b="1" dirty="0">
                <a:solidFill>
                  <a:srgbClr val="0000FF"/>
                </a:solidFill>
                <a:highlight>
                  <a:srgbClr val="FFFFFF"/>
                </a:highlight>
              </a:rPr>
              <a:t>return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 x 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*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 power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x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 N–</a:t>
            </a:r>
            <a:r>
              <a:rPr lang="en-AU" sz="1800" dirty="0">
                <a:solidFill>
                  <a:srgbClr val="FF0000"/>
                </a:solidFill>
                <a:highlight>
                  <a:srgbClr val="FFFFFF"/>
                </a:highlight>
              </a:rPr>
              <a:t>1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endParaRPr lang="en-AU" sz="18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0" indent="0" defTabSz="360000">
              <a:buNone/>
            </a:pP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}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</a:p>
          <a:p>
            <a:pPr marL="0" indent="0" defTabSz="360000">
              <a:buNone/>
            </a:pPr>
            <a:endParaRPr lang="en-AU" sz="1800" dirty="0">
              <a:solidFill>
                <a:srgbClr val="000000"/>
              </a:solidFill>
              <a:highlight>
                <a:srgbClr val="FFFFFF"/>
              </a:highlight>
              <a:latin typeface="CMSS10"/>
            </a:endParaRPr>
          </a:p>
          <a:p>
            <a:pPr marL="0" indent="0" defTabSz="360000">
              <a:buNone/>
            </a:pPr>
            <a:endParaRPr lang="en-AU" sz="1600" u="sng" dirty="0">
              <a:solidFill>
                <a:srgbClr val="FF0000"/>
              </a:solidFill>
              <a:highlight>
                <a:srgbClr val="FFFFFF"/>
              </a:highlight>
              <a:latin typeface="CMSS10"/>
            </a:endParaRPr>
          </a:p>
          <a:p>
            <a:pPr marL="0" indent="0" defTabSz="360000">
              <a:buNone/>
            </a:pPr>
            <a:endParaRPr lang="en-AU" sz="1600" u="sng" dirty="0">
              <a:solidFill>
                <a:srgbClr val="FF0000"/>
              </a:solidFill>
              <a:highlight>
                <a:srgbClr val="FFFFFF"/>
              </a:highlight>
              <a:latin typeface="CMSS10"/>
            </a:endParaRPr>
          </a:p>
          <a:p>
            <a:pPr marL="0" indent="0" defTabSz="360000">
              <a:buNone/>
            </a:pPr>
            <a:r>
              <a:rPr lang="en-AU" sz="1600" u="sng" dirty="0">
                <a:solidFill>
                  <a:srgbClr val="FF0000"/>
                </a:solidFill>
                <a:highlight>
                  <a:srgbClr val="FFFFFF"/>
                </a:highlight>
                <a:latin typeface="CMSS10"/>
              </a:rPr>
              <a:t>Our goal is to reduce this term to T(1)</a:t>
            </a:r>
          </a:p>
          <a:p>
            <a:pPr marL="0" indent="0" defTabSz="360000">
              <a:buNone/>
            </a:pPr>
            <a:endParaRPr lang="en-AU" sz="1800" dirty="0">
              <a:solidFill>
                <a:srgbClr val="000000"/>
              </a:solidFill>
              <a:latin typeface="CMSS10"/>
            </a:endParaRPr>
          </a:p>
        </p:txBody>
      </p:sp>
      <p:sp>
        <p:nvSpPr>
          <p:cNvPr id="7" name="Content Placeholder 3"/>
          <p:cNvSpPr txBox="1">
            <a:spLocks/>
          </p:cNvSpPr>
          <p:nvPr/>
        </p:nvSpPr>
        <p:spPr>
          <a:xfrm>
            <a:off x="3810000" y="1219200"/>
            <a:ext cx="5181600" cy="502920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vert="horz">
            <a:no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"/>
              <a:buChar char=""/>
              <a:defRPr kumimoji="0"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75000"/>
              <a:buFont typeface="Wingdings 2"/>
              <a:buChar char="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70000"/>
              <a:buFont typeface="Wingdings"/>
              <a:buChar char=""/>
              <a:defRPr kumimoji="0"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ct val="20000"/>
              </a:spcBef>
              <a:buClr>
                <a:schemeClr val="accent5"/>
              </a:buClr>
              <a:buFontTx/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90000"/>
              <a:buChar char="•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rtl="0" eaLnBrk="1" latinLnBrk="0" hangingPunct="1">
              <a:spcBef>
                <a:spcPct val="20000"/>
              </a:spcBef>
              <a:buClr>
                <a:schemeClr val="accent4">
                  <a:shade val="75000"/>
                </a:schemeClr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77440" indent="-182880" algn="l" rtl="0" eaLnBrk="1" latinLnBrk="0" hangingPunct="1">
              <a:spcBef>
                <a:spcPct val="20000"/>
              </a:spcBef>
              <a:buClr>
                <a:schemeClr val="accent2">
                  <a:shade val="75000"/>
                </a:schemeClr>
              </a:buClr>
              <a:buSzPct val="90000"/>
              <a:buChar char="•"/>
              <a:defRPr kumimoji="0" sz="140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 sz="1800" dirty="0">
                <a:solidFill>
                  <a:srgbClr val="FF0000"/>
                </a:solidFill>
                <a:highlight>
                  <a:srgbClr val="FFFFFF"/>
                </a:highlight>
              </a:rPr>
              <a:t>Time Complexity</a:t>
            </a:r>
          </a:p>
          <a:p>
            <a:pPr marL="0" indent="0">
              <a:buNone/>
            </a:pPr>
            <a:r>
              <a:rPr lang="en-AU" sz="1800" dirty="0">
                <a:solidFill>
                  <a:srgbClr val="00B0F0"/>
                </a:solidFill>
                <a:highlight>
                  <a:srgbClr val="FFFFFF"/>
                </a:highlight>
              </a:rPr>
              <a:t>Cost when N = 1: </a:t>
            </a:r>
            <a:r>
              <a:rPr lang="en-AU" sz="1800" dirty="0">
                <a:highlight>
                  <a:srgbClr val="FFFFFF"/>
                </a:highlight>
              </a:rPr>
              <a:t>T(1) = b </a:t>
            </a:r>
            <a:r>
              <a:rPr lang="en-AU" sz="1800" dirty="0">
                <a:solidFill>
                  <a:srgbClr val="00B050"/>
                </a:solidFill>
                <a:highlight>
                  <a:srgbClr val="FFFFFF"/>
                </a:highlight>
              </a:rPr>
              <a:t>(</a:t>
            </a:r>
            <a:r>
              <a:rPr lang="en-AU" sz="1800" dirty="0" err="1">
                <a:solidFill>
                  <a:srgbClr val="00B050"/>
                </a:solidFill>
                <a:highlight>
                  <a:srgbClr val="FFFFFF"/>
                </a:highlight>
              </a:rPr>
              <a:t>b&amp;c</a:t>
            </a:r>
            <a:r>
              <a:rPr lang="en-AU" sz="1800" dirty="0">
                <a:solidFill>
                  <a:srgbClr val="00B050"/>
                </a:solidFill>
                <a:highlight>
                  <a:srgbClr val="FFFFFF"/>
                </a:highlight>
              </a:rPr>
              <a:t> are constant)</a:t>
            </a:r>
          </a:p>
          <a:p>
            <a:pPr marL="0" indent="0">
              <a:buNone/>
            </a:pPr>
            <a:r>
              <a:rPr lang="en-AU" sz="1800" dirty="0">
                <a:solidFill>
                  <a:srgbClr val="00B0F0"/>
                </a:solidFill>
                <a:highlight>
                  <a:srgbClr val="FFFFFF"/>
                </a:highlight>
              </a:rPr>
              <a:t>Cost for general case:</a:t>
            </a:r>
            <a:r>
              <a:rPr lang="en-AU" sz="1800" dirty="0">
                <a:solidFill>
                  <a:srgbClr val="00B0F0"/>
                </a:solidFill>
                <a:highlight>
                  <a:srgbClr val="FFFFFF"/>
                </a:highlight>
                <a:sym typeface="Wingdings" panose="05000000000000000000" pitchFamily="2" charset="2"/>
              </a:rPr>
              <a:t> </a:t>
            </a:r>
            <a:r>
              <a:rPr lang="en-AU" sz="1800" dirty="0">
                <a:highlight>
                  <a:srgbClr val="FFFFFF"/>
                </a:highlight>
                <a:sym typeface="Wingdings" panose="05000000000000000000" pitchFamily="2" charset="2"/>
              </a:rPr>
              <a:t>T(N) = T(N-1) + c      </a:t>
            </a:r>
            <a:r>
              <a:rPr lang="en-AU" sz="1800" dirty="0">
                <a:solidFill>
                  <a:schemeClr val="tx2"/>
                </a:solidFill>
                <a:highlight>
                  <a:srgbClr val="FFFFFF"/>
                </a:highlight>
                <a:sym typeface="Wingdings" panose="05000000000000000000" pitchFamily="2" charset="2"/>
              </a:rPr>
              <a:t>(A)</a:t>
            </a:r>
          </a:p>
          <a:p>
            <a:pPr marL="0" indent="0">
              <a:buNone/>
            </a:pPr>
            <a:r>
              <a:rPr lang="en-AU" sz="1800" dirty="0">
                <a:solidFill>
                  <a:srgbClr val="00B0F0"/>
                </a:solidFill>
                <a:highlight>
                  <a:srgbClr val="FFFFFF"/>
                </a:highlight>
                <a:sym typeface="Wingdings" panose="05000000000000000000" pitchFamily="2" charset="2"/>
              </a:rPr>
              <a:t>Cost for N-1: </a:t>
            </a:r>
            <a:r>
              <a:rPr lang="en-AU" sz="1800" dirty="0">
                <a:highlight>
                  <a:srgbClr val="FFFFFF"/>
                </a:highlight>
                <a:sym typeface="Wingdings" panose="05000000000000000000" pitchFamily="2" charset="2"/>
              </a:rPr>
              <a:t>T(N-1) = T(N-2) + c  </a:t>
            </a:r>
          </a:p>
          <a:p>
            <a:pPr marL="0" indent="0">
              <a:buNone/>
            </a:pPr>
            <a:r>
              <a:rPr lang="en-AU" sz="1800" dirty="0">
                <a:highlight>
                  <a:srgbClr val="FFFFFF"/>
                </a:highlight>
                <a:sym typeface="Wingdings" panose="05000000000000000000" pitchFamily="2" charset="2"/>
              </a:rPr>
              <a:t>Replacing T(N-1) in </a:t>
            </a:r>
            <a:r>
              <a:rPr lang="en-AU" sz="1800" dirty="0">
                <a:solidFill>
                  <a:schemeClr val="tx2"/>
                </a:solidFill>
                <a:highlight>
                  <a:srgbClr val="FFFFFF"/>
                </a:highlight>
                <a:sym typeface="Wingdings" panose="05000000000000000000" pitchFamily="2" charset="2"/>
              </a:rPr>
              <a:t>(A)</a:t>
            </a:r>
          </a:p>
          <a:p>
            <a:pPr marL="0" indent="0">
              <a:buNone/>
            </a:pPr>
            <a:r>
              <a:rPr lang="en-AU" sz="1800" dirty="0">
                <a:highlight>
                  <a:srgbClr val="FFFFFF"/>
                </a:highlight>
                <a:sym typeface="Wingdings" panose="05000000000000000000" pitchFamily="2" charset="2"/>
              </a:rPr>
              <a:t>T(N) = (T(N-2) + c) + c = T(N-2) + 2*c            </a:t>
            </a:r>
            <a:r>
              <a:rPr lang="en-AU" sz="1800" dirty="0">
                <a:solidFill>
                  <a:schemeClr val="tx2"/>
                </a:solidFill>
                <a:highlight>
                  <a:srgbClr val="FFFFFF"/>
                </a:highlight>
                <a:sym typeface="Wingdings" panose="05000000000000000000" pitchFamily="2" charset="2"/>
              </a:rPr>
              <a:t>(B)</a:t>
            </a:r>
          </a:p>
          <a:p>
            <a:pPr marL="0" indent="0">
              <a:buNone/>
            </a:pPr>
            <a:r>
              <a:rPr lang="en-AU" sz="1800" dirty="0">
                <a:solidFill>
                  <a:srgbClr val="00B0F0"/>
                </a:solidFill>
                <a:highlight>
                  <a:srgbClr val="FFFFFF"/>
                </a:highlight>
                <a:sym typeface="Wingdings" panose="05000000000000000000" pitchFamily="2" charset="2"/>
              </a:rPr>
              <a:t>Cost for N-2: </a:t>
            </a:r>
            <a:r>
              <a:rPr lang="en-AU" sz="1800" dirty="0">
                <a:highlight>
                  <a:srgbClr val="FFFFFF"/>
                </a:highlight>
                <a:sym typeface="Wingdings" panose="05000000000000000000" pitchFamily="2" charset="2"/>
              </a:rPr>
              <a:t>T(N-2) = T(N-3) + c </a:t>
            </a:r>
          </a:p>
          <a:p>
            <a:pPr marL="0" indent="0">
              <a:buNone/>
            </a:pPr>
            <a:r>
              <a:rPr lang="en-AU" sz="1800" dirty="0">
                <a:highlight>
                  <a:srgbClr val="FFFFFF"/>
                </a:highlight>
                <a:sym typeface="Wingdings" panose="05000000000000000000" pitchFamily="2" charset="2"/>
              </a:rPr>
              <a:t>Replacing T(N-2) in </a:t>
            </a:r>
            <a:r>
              <a:rPr lang="en-AU" sz="1800" dirty="0">
                <a:solidFill>
                  <a:schemeClr val="tx2"/>
                </a:solidFill>
                <a:highlight>
                  <a:srgbClr val="FFFFFF"/>
                </a:highlight>
                <a:sym typeface="Wingdings" panose="05000000000000000000" pitchFamily="2" charset="2"/>
              </a:rPr>
              <a:t>(B)</a:t>
            </a:r>
          </a:p>
          <a:p>
            <a:pPr marL="0" indent="0">
              <a:buNone/>
            </a:pPr>
            <a:r>
              <a:rPr lang="en-AU" sz="1800" dirty="0">
                <a:highlight>
                  <a:srgbClr val="FFFFFF"/>
                </a:highlight>
                <a:sym typeface="Wingdings" panose="05000000000000000000" pitchFamily="2" charset="2"/>
              </a:rPr>
              <a:t>T(N) = T(N-3) + </a:t>
            </a:r>
            <a:r>
              <a:rPr lang="en-AU" sz="1800" dirty="0" err="1">
                <a:highlight>
                  <a:srgbClr val="FFFFFF"/>
                </a:highlight>
                <a:sym typeface="Wingdings" panose="05000000000000000000" pitchFamily="2" charset="2"/>
              </a:rPr>
              <a:t>c+c+c</a:t>
            </a:r>
            <a:r>
              <a:rPr lang="en-AU" sz="1800" dirty="0">
                <a:highlight>
                  <a:srgbClr val="FFFFFF"/>
                </a:highlight>
                <a:sym typeface="Wingdings" panose="05000000000000000000" pitchFamily="2" charset="2"/>
              </a:rPr>
              <a:t> = T(N-3) + 3*c</a:t>
            </a:r>
          </a:p>
          <a:p>
            <a:pPr marL="0" indent="0">
              <a:buNone/>
            </a:pPr>
            <a:r>
              <a:rPr lang="en-AU" sz="1800" dirty="0">
                <a:highlight>
                  <a:srgbClr val="FFFFFF"/>
                </a:highlight>
                <a:sym typeface="Wingdings" panose="05000000000000000000" pitchFamily="2" charset="2"/>
              </a:rPr>
              <a:t>Do you see the pattern?</a:t>
            </a:r>
          </a:p>
          <a:p>
            <a:pPr marL="0" indent="0">
              <a:buNone/>
            </a:pPr>
            <a:r>
              <a:rPr lang="en-AU" sz="1800" dirty="0">
                <a:solidFill>
                  <a:srgbClr val="FF0000"/>
                </a:solidFill>
                <a:highlight>
                  <a:srgbClr val="FFFFFF"/>
                </a:highlight>
                <a:sym typeface="Wingdings" panose="05000000000000000000" pitchFamily="2" charset="2"/>
              </a:rPr>
              <a:t>T(N) = T(N-k) + k*c</a:t>
            </a:r>
          </a:p>
          <a:p>
            <a:pPr marL="0" indent="0">
              <a:buNone/>
            </a:pPr>
            <a:r>
              <a:rPr lang="en-AU" sz="1800" dirty="0">
                <a:highlight>
                  <a:srgbClr val="FFFFFF"/>
                </a:highlight>
                <a:sym typeface="Wingdings" panose="05000000000000000000" pitchFamily="2" charset="2"/>
              </a:rPr>
              <a:t>Find the value of k such that N-k = 1  k = N-1</a:t>
            </a:r>
          </a:p>
          <a:p>
            <a:pPr marL="0" indent="0">
              <a:buNone/>
            </a:pPr>
            <a:r>
              <a:rPr lang="en-AU" sz="1800" dirty="0">
                <a:highlight>
                  <a:srgbClr val="FFFFFF"/>
                </a:highlight>
                <a:sym typeface="Wingdings" panose="05000000000000000000" pitchFamily="2" charset="2"/>
              </a:rPr>
              <a:t>T(N) = T(N-(N-1)) + (N-1)*c = T(1) + (N-1)*c</a:t>
            </a:r>
          </a:p>
          <a:p>
            <a:pPr marL="0" indent="0">
              <a:buNone/>
            </a:pPr>
            <a:r>
              <a:rPr lang="en-AU" sz="1800" dirty="0">
                <a:highlight>
                  <a:srgbClr val="FFFFFF"/>
                </a:highlight>
                <a:sym typeface="Wingdings" panose="05000000000000000000" pitchFamily="2" charset="2"/>
              </a:rPr>
              <a:t>T(N) = b + (N-1)*c = c*N + b - c</a:t>
            </a:r>
          </a:p>
          <a:p>
            <a:pPr marL="0" indent="0">
              <a:buNone/>
            </a:pPr>
            <a:r>
              <a:rPr lang="en-AU" sz="1800" dirty="0">
                <a:highlight>
                  <a:srgbClr val="FFFFFF"/>
                </a:highlight>
                <a:sym typeface="Wingdings" panose="05000000000000000000" pitchFamily="2" charset="2"/>
              </a:rPr>
              <a:t>Hence, the complexity is O(N)</a:t>
            </a:r>
          </a:p>
          <a:p>
            <a:pPr marL="0" indent="0">
              <a:buNone/>
            </a:pPr>
            <a:endParaRPr lang="en-AU" sz="1800" dirty="0">
              <a:highlight>
                <a:srgbClr val="FFFFFF"/>
              </a:highlight>
            </a:endParaRPr>
          </a:p>
          <a:p>
            <a:pPr lvl="1"/>
            <a:endParaRPr lang="en-AU" sz="1300" dirty="0">
              <a:solidFill>
                <a:srgbClr val="00B0F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endParaRPr lang="en-AU" sz="1300" dirty="0">
              <a:highlight>
                <a:srgbClr val="FFFFFF"/>
              </a:highlight>
            </a:endParaRPr>
          </a:p>
          <a:p>
            <a:pPr marL="342900" indent="-342900">
              <a:buFont typeface="+mj-lt"/>
              <a:buAutoNum type="arabicPeriod"/>
            </a:pPr>
            <a:endParaRPr lang="en-AU" sz="1800" dirty="0">
              <a:solidFill>
                <a:srgbClr val="000000"/>
              </a:solidFill>
              <a:highlight>
                <a:srgbClr val="FFFFFF"/>
              </a:highlight>
              <a:latin typeface="CMSS10"/>
            </a:endParaRPr>
          </a:p>
          <a:p>
            <a:pPr marL="0" indent="0">
              <a:buNone/>
            </a:pPr>
            <a:endParaRPr lang="en-AU" sz="1800" dirty="0">
              <a:solidFill>
                <a:srgbClr val="000000"/>
              </a:solidFill>
              <a:latin typeface="CMSS10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3261815" y="2209800"/>
            <a:ext cx="3900985" cy="3044588"/>
          </a:xfrm>
          <a:prstGeom prst="straightConnector1">
            <a:avLst/>
          </a:prstGeom>
          <a:ln w="25400" cmpd="sng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3276600" y="3200400"/>
            <a:ext cx="3276600" cy="2057400"/>
          </a:xfrm>
          <a:prstGeom prst="straightConnector1">
            <a:avLst/>
          </a:prstGeom>
          <a:ln w="25400" cmpd="sng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3276600" y="4800600"/>
            <a:ext cx="1638300" cy="457200"/>
          </a:xfrm>
          <a:prstGeom prst="straightConnector1">
            <a:avLst/>
          </a:prstGeom>
          <a:ln w="25400" cmpd="sng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7322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>
                <a:latin typeface="Arial Black" panose="020B0A04020102020204" pitchFamily="34" charset="0"/>
              </a:rPr>
              <a:t>Solving Recurrence Relations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4800" y="6410848"/>
            <a:ext cx="4572000" cy="365760"/>
          </a:xfrm>
        </p:spPr>
        <p:txBody>
          <a:bodyPr/>
          <a:lstStyle/>
          <a:p>
            <a:r>
              <a:rPr lang="en-AU"/>
              <a:t>FIT2004: Lec-1: Introduction and Proving Correctness</a:t>
            </a:r>
            <a:endParaRPr lang="en-US" dirty="0"/>
          </a:p>
        </p:txBody>
      </p:sp>
      <p:sp>
        <p:nvSpPr>
          <p:cNvPr id="6" name="Content Placeholder 3"/>
          <p:cNvSpPr>
            <a:spLocks noGrp="1"/>
          </p:cNvSpPr>
          <p:nvPr>
            <p:ph sz="quarter" idx="1"/>
          </p:nvPr>
        </p:nvSpPr>
        <p:spPr>
          <a:xfrm>
            <a:off x="228601" y="1066800"/>
            <a:ext cx="3733799" cy="35052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AU" sz="1800" dirty="0">
                <a:solidFill>
                  <a:srgbClr val="00B050"/>
                </a:solidFill>
                <a:highlight>
                  <a:srgbClr val="FFFFFF"/>
                </a:highlight>
              </a:rPr>
              <a:t>// Compute Nth  power x</a:t>
            </a:r>
          </a:p>
          <a:p>
            <a:pPr marL="0" indent="0" defTabSz="360000">
              <a:buNone/>
            </a:pP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power2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AU" sz="1800" dirty="0" err="1">
                <a:solidFill>
                  <a:srgbClr val="000000"/>
                </a:solidFill>
                <a:highlight>
                  <a:srgbClr val="FFFFFF"/>
                </a:highlight>
              </a:rPr>
              <a:t>x</a:t>
            </a:r>
            <a:r>
              <a:rPr lang="en-AU" sz="18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AU" sz="1800" dirty="0" err="1">
                <a:solidFill>
                  <a:srgbClr val="000000"/>
                </a:solidFill>
                <a:highlight>
                  <a:srgbClr val="FFFFFF"/>
                </a:highlight>
              </a:rPr>
              <a:t>N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endParaRPr lang="en-AU" sz="18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0" indent="0" defTabSz="360000">
              <a:buNone/>
            </a:pP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{</a:t>
            </a:r>
            <a:endParaRPr lang="en-AU" sz="18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0" indent="-180000" defTabSz="360000">
              <a:buNone/>
              <a:tabLst>
                <a:tab pos="180000" algn="l"/>
              </a:tabLst>
            </a:pP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	</a:t>
            </a:r>
            <a:r>
              <a:rPr lang="en-AU" sz="1800" b="1" dirty="0">
                <a:solidFill>
                  <a:srgbClr val="0000FF"/>
                </a:solidFill>
                <a:highlight>
                  <a:srgbClr val="FFFFFF"/>
                </a:highlight>
              </a:rPr>
              <a:t>if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N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==</a:t>
            </a:r>
            <a:r>
              <a:rPr lang="en-AU" sz="1800" dirty="0">
                <a:solidFill>
                  <a:srgbClr val="FF0000"/>
                </a:solidFill>
                <a:highlight>
                  <a:srgbClr val="FFFFFF"/>
                </a:highlight>
              </a:rPr>
              <a:t>0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endParaRPr lang="en-AU" sz="18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0" indent="0" defTabSz="360000">
              <a:buNone/>
              <a:tabLst>
                <a:tab pos="180000" algn="l"/>
              </a:tabLst>
            </a:pP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		</a:t>
            </a:r>
            <a:r>
              <a:rPr lang="en-AU" sz="1800" b="1" dirty="0">
                <a:solidFill>
                  <a:srgbClr val="0000FF"/>
                </a:solidFill>
                <a:highlight>
                  <a:srgbClr val="FFFFFF"/>
                </a:highlight>
              </a:rPr>
              <a:t>return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AU" sz="1800" dirty="0">
                <a:solidFill>
                  <a:srgbClr val="FF0000"/>
                </a:solidFill>
                <a:highlight>
                  <a:srgbClr val="FFFFFF"/>
                </a:highlight>
              </a:rPr>
              <a:t>1</a:t>
            </a:r>
            <a:endParaRPr lang="en-AU" sz="18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0" indent="0" defTabSz="360000">
              <a:buNone/>
              <a:tabLst>
                <a:tab pos="180000" algn="l"/>
              </a:tabLst>
            </a:pP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	</a:t>
            </a:r>
            <a:r>
              <a:rPr lang="en-AU" sz="1800" b="1" dirty="0">
                <a:solidFill>
                  <a:srgbClr val="0000FF"/>
                </a:solidFill>
                <a:highlight>
                  <a:srgbClr val="FFFFFF"/>
                </a:highlight>
              </a:rPr>
              <a:t>if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N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==</a:t>
            </a:r>
            <a:r>
              <a:rPr lang="en-AU" sz="1800" dirty="0">
                <a:solidFill>
                  <a:srgbClr val="FF0000"/>
                </a:solidFill>
                <a:highlight>
                  <a:srgbClr val="FFFFFF"/>
                </a:highlight>
              </a:rPr>
              <a:t>1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endParaRPr lang="en-AU" sz="18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0" indent="0" defTabSz="360000">
              <a:buNone/>
              <a:tabLst>
                <a:tab pos="180000" algn="l"/>
              </a:tabLst>
            </a:pP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		</a:t>
            </a:r>
            <a:r>
              <a:rPr lang="en-AU" sz="1800" b="1" dirty="0">
                <a:solidFill>
                  <a:srgbClr val="0000FF"/>
                </a:solidFill>
                <a:highlight>
                  <a:srgbClr val="FFFFFF"/>
                </a:highlight>
              </a:rPr>
              <a:t>return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 x</a:t>
            </a:r>
          </a:p>
          <a:p>
            <a:pPr marL="0" indent="0">
              <a:buNone/>
              <a:tabLst>
                <a:tab pos="180000" algn="l"/>
              </a:tabLst>
            </a:pPr>
            <a:r>
              <a:rPr lang="en-AU" sz="1800" b="1" dirty="0">
                <a:solidFill>
                  <a:srgbClr val="0000FF"/>
                </a:solidFill>
                <a:highlight>
                  <a:srgbClr val="FFFFFF"/>
                </a:highlight>
              </a:rPr>
              <a:t>	if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N </a:t>
            </a:r>
            <a:r>
              <a:rPr lang="en-AU" sz="1800" b="1" dirty="0">
                <a:solidFill>
                  <a:srgbClr val="0000FF"/>
                </a:solidFill>
                <a:highlight>
                  <a:srgbClr val="FFFFFF"/>
                </a:highlight>
              </a:rPr>
              <a:t>is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 even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endParaRPr lang="en-AU" sz="18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0" indent="0">
              <a:buNone/>
              <a:tabLst>
                <a:tab pos="180000" algn="l"/>
              </a:tabLst>
            </a:pP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	  </a:t>
            </a:r>
            <a:r>
              <a:rPr lang="en-AU" sz="1800" b="1" dirty="0">
                <a:solidFill>
                  <a:srgbClr val="0000FF"/>
                </a:solidFill>
                <a:highlight>
                  <a:srgbClr val="FFFFFF"/>
                </a:highlight>
              </a:rPr>
              <a:t>return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 power2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 x 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*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 x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 N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/</a:t>
            </a:r>
            <a:r>
              <a:rPr lang="en-AU" sz="1800" dirty="0">
                <a:solidFill>
                  <a:srgbClr val="FF0000"/>
                </a:solidFill>
                <a:highlight>
                  <a:srgbClr val="FFFFFF"/>
                </a:highlight>
              </a:rPr>
              <a:t>2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endParaRPr lang="en-AU" sz="18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0" indent="0">
              <a:buNone/>
              <a:tabLst>
                <a:tab pos="180000" algn="l"/>
              </a:tabLst>
            </a:pP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AU" sz="1800" b="1" dirty="0">
                <a:solidFill>
                  <a:srgbClr val="0000FF"/>
                </a:solidFill>
                <a:highlight>
                  <a:srgbClr val="FFFFFF"/>
                </a:highlight>
              </a:rPr>
              <a:t>else</a:t>
            </a:r>
            <a:endParaRPr lang="en-AU" sz="18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0" indent="0">
              <a:buNone/>
              <a:tabLst>
                <a:tab pos="180000" algn="l"/>
              </a:tabLst>
            </a:pP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	 </a:t>
            </a:r>
            <a:r>
              <a:rPr lang="en-AU" sz="1800" b="1" dirty="0">
                <a:solidFill>
                  <a:srgbClr val="0000FF"/>
                </a:solidFill>
                <a:highlight>
                  <a:srgbClr val="FFFFFF"/>
                </a:highlight>
              </a:rPr>
              <a:t>return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 power2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 x 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*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 x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 N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/</a:t>
            </a:r>
            <a:r>
              <a:rPr lang="en-AU" sz="1800" dirty="0">
                <a:solidFill>
                  <a:srgbClr val="FF0000"/>
                </a:solidFill>
                <a:highlight>
                  <a:srgbClr val="FFFFFF"/>
                </a:highlight>
              </a:rPr>
              <a:t>2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*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 x</a:t>
            </a:r>
          </a:p>
          <a:p>
            <a:pPr marL="0" indent="0" defTabSz="360000">
              <a:buNone/>
            </a:pP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}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endParaRPr lang="en-AU" sz="1800" dirty="0">
              <a:solidFill>
                <a:srgbClr val="000000"/>
              </a:solidFill>
              <a:latin typeface="CMSS10"/>
            </a:endParaRPr>
          </a:p>
        </p:txBody>
      </p:sp>
      <p:sp>
        <p:nvSpPr>
          <p:cNvPr id="7" name="Content Placeholder 3"/>
          <p:cNvSpPr txBox="1">
            <a:spLocks/>
          </p:cNvSpPr>
          <p:nvPr/>
        </p:nvSpPr>
        <p:spPr>
          <a:xfrm>
            <a:off x="3810000" y="1066800"/>
            <a:ext cx="4953000" cy="525780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vert="horz">
            <a:no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"/>
              <a:buChar char=""/>
              <a:defRPr kumimoji="0"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75000"/>
              <a:buFont typeface="Wingdings 2"/>
              <a:buChar char="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70000"/>
              <a:buFont typeface="Wingdings"/>
              <a:buChar char=""/>
              <a:defRPr kumimoji="0"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ct val="20000"/>
              </a:spcBef>
              <a:buClr>
                <a:schemeClr val="accent5"/>
              </a:buClr>
              <a:buFontTx/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90000"/>
              <a:buChar char="•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rtl="0" eaLnBrk="1" latinLnBrk="0" hangingPunct="1">
              <a:spcBef>
                <a:spcPct val="20000"/>
              </a:spcBef>
              <a:buClr>
                <a:schemeClr val="accent4">
                  <a:shade val="75000"/>
                </a:schemeClr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77440" indent="-182880" algn="l" rtl="0" eaLnBrk="1" latinLnBrk="0" hangingPunct="1">
              <a:spcBef>
                <a:spcPct val="20000"/>
              </a:spcBef>
              <a:buClr>
                <a:schemeClr val="accent2">
                  <a:shade val="75000"/>
                </a:schemeClr>
              </a:buClr>
              <a:buSzPct val="90000"/>
              <a:buChar char="•"/>
              <a:defRPr kumimoji="0" sz="140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 sz="1800" dirty="0">
                <a:solidFill>
                  <a:srgbClr val="FF0000"/>
                </a:solidFill>
                <a:highlight>
                  <a:srgbClr val="FFFFFF"/>
                </a:highlight>
              </a:rPr>
              <a:t>Time Complexity</a:t>
            </a:r>
          </a:p>
          <a:p>
            <a:pPr marL="0" indent="0">
              <a:buNone/>
            </a:pPr>
            <a:r>
              <a:rPr lang="en-AU" sz="1800" dirty="0">
                <a:solidFill>
                  <a:srgbClr val="00B0F0"/>
                </a:solidFill>
                <a:highlight>
                  <a:srgbClr val="FFFFFF"/>
                </a:highlight>
              </a:rPr>
              <a:t>Cost when N = 1</a:t>
            </a:r>
            <a:r>
              <a:rPr lang="en-AU" sz="1800" dirty="0">
                <a:highlight>
                  <a:srgbClr val="FFFFFF"/>
                </a:highlight>
              </a:rPr>
              <a:t>: T(1) = b (</a:t>
            </a:r>
            <a:r>
              <a:rPr lang="en-AU" sz="1800" dirty="0" err="1">
                <a:highlight>
                  <a:srgbClr val="FFFFFF"/>
                </a:highlight>
              </a:rPr>
              <a:t>b&amp;c</a:t>
            </a:r>
            <a:r>
              <a:rPr lang="en-AU" sz="1800" dirty="0">
                <a:highlight>
                  <a:srgbClr val="FFFFFF"/>
                </a:highlight>
              </a:rPr>
              <a:t> are constant)</a:t>
            </a:r>
          </a:p>
          <a:p>
            <a:pPr marL="0" indent="0">
              <a:buNone/>
            </a:pPr>
            <a:r>
              <a:rPr lang="en-AU" sz="1800" dirty="0">
                <a:solidFill>
                  <a:srgbClr val="00B0F0"/>
                </a:solidFill>
                <a:highlight>
                  <a:srgbClr val="FFFFFF"/>
                </a:highlight>
              </a:rPr>
              <a:t>Cost for general case:</a:t>
            </a:r>
            <a:r>
              <a:rPr lang="en-AU" sz="1800" dirty="0">
                <a:solidFill>
                  <a:srgbClr val="00B0F0"/>
                </a:solidFill>
                <a:highlight>
                  <a:srgbClr val="FFFFFF"/>
                </a:highlight>
                <a:sym typeface="Wingdings" panose="05000000000000000000" pitchFamily="2" charset="2"/>
              </a:rPr>
              <a:t> </a:t>
            </a:r>
            <a:r>
              <a:rPr lang="en-AU" sz="1800" dirty="0">
                <a:highlight>
                  <a:srgbClr val="FFFFFF"/>
                </a:highlight>
                <a:sym typeface="Wingdings" panose="05000000000000000000" pitchFamily="2" charset="2"/>
              </a:rPr>
              <a:t>T(N) = T(N/2) + c      </a:t>
            </a:r>
            <a:r>
              <a:rPr lang="en-AU" sz="1800" dirty="0">
                <a:solidFill>
                  <a:schemeClr val="tx2"/>
                </a:solidFill>
                <a:highlight>
                  <a:srgbClr val="FFFFFF"/>
                </a:highlight>
                <a:sym typeface="Wingdings" panose="05000000000000000000" pitchFamily="2" charset="2"/>
              </a:rPr>
              <a:t>(A)</a:t>
            </a:r>
          </a:p>
          <a:p>
            <a:pPr marL="0" indent="0">
              <a:buNone/>
            </a:pPr>
            <a:r>
              <a:rPr lang="en-AU" sz="1800" dirty="0">
                <a:solidFill>
                  <a:srgbClr val="00B0F0"/>
                </a:solidFill>
                <a:highlight>
                  <a:srgbClr val="FFFFFF"/>
                </a:highlight>
                <a:sym typeface="Wingdings" panose="05000000000000000000" pitchFamily="2" charset="2"/>
              </a:rPr>
              <a:t>Cost for N/2: </a:t>
            </a:r>
            <a:r>
              <a:rPr lang="en-AU" sz="1800" dirty="0">
                <a:highlight>
                  <a:srgbClr val="FFFFFF"/>
                </a:highlight>
                <a:sym typeface="Wingdings" panose="05000000000000000000" pitchFamily="2" charset="2"/>
              </a:rPr>
              <a:t>T(N/2) = T(N/4) + c</a:t>
            </a:r>
          </a:p>
          <a:p>
            <a:pPr marL="0" indent="0">
              <a:buNone/>
            </a:pPr>
            <a:r>
              <a:rPr lang="en-AU" sz="1800" dirty="0">
                <a:highlight>
                  <a:srgbClr val="FFFFFF"/>
                </a:highlight>
                <a:sym typeface="Wingdings" panose="05000000000000000000" pitchFamily="2" charset="2"/>
              </a:rPr>
              <a:t>Replacing T(N/2) in </a:t>
            </a:r>
            <a:r>
              <a:rPr lang="en-AU" sz="1800" dirty="0">
                <a:solidFill>
                  <a:schemeClr val="tx2"/>
                </a:solidFill>
                <a:highlight>
                  <a:srgbClr val="FFFFFF"/>
                </a:highlight>
                <a:sym typeface="Wingdings" panose="05000000000000000000" pitchFamily="2" charset="2"/>
              </a:rPr>
              <a:t>(A)</a:t>
            </a:r>
          </a:p>
          <a:p>
            <a:pPr marL="0" indent="0">
              <a:buNone/>
            </a:pPr>
            <a:r>
              <a:rPr lang="en-AU" sz="1800" dirty="0">
                <a:highlight>
                  <a:srgbClr val="FFFFFF"/>
                </a:highlight>
                <a:sym typeface="Wingdings" panose="05000000000000000000" pitchFamily="2" charset="2"/>
              </a:rPr>
              <a:t>T(N) = T(N/4) + c + c = T(N/4) + 2*c            </a:t>
            </a:r>
            <a:r>
              <a:rPr lang="en-AU" sz="1800" dirty="0">
                <a:solidFill>
                  <a:schemeClr val="tx2"/>
                </a:solidFill>
                <a:highlight>
                  <a:srgbClr val="FFFFFF"/>
                </a:highlight>
                <a:sym typeface="Wingdings" panose="05000000000000000000" pitchFamily="2" charset="2"/>
              </a:rPr>
              <a:t>(B)</a:t>
            </a:r>
          </a:p>
          <a:p>
            <a:pPr marL="0" indent="0">
              <a:buNone/>
            </a:pPr>
            <a:r>
              <a:rPr lang="en-AU" sz="1800" dirty="0">
                <a:solidFill>
                  <a:srgbClr val="00B0F0"/>
                </a:solidFill>
                <a:highlight>
                  <a:srgbClr val="FFFFFF"/>
                </a:highlight>
                <a:sym typeface="Wingdings" panose="05000000000000000000" pitchFamily="2" charset="2"/>
              </a:rPr>
              <a:t>Cost for N/4: </a:t>
            </a:r>
            <a:r>
              <a:rPr lang="en-AU" sz="1800" dirty="0">
                <a:highlight>
                  <a:srgbClr val="FFFFFF"/>
                </a:highlight>
                <a:sym typeface="Wingdings" panose="05000000000000000000" pitchFamily="2" charset="2"/>
              </a:rPr>
              <a:t>T(N/4) = T(N/8) + c </a:t>
            </a:r>
          </a:p>
          <a:p>
            <a:pPr marL="0" indent="0">
              <a:buNone/>
            </a:pPr>
            <a:r>
              <a:rPr lang="en-AU" sz="1800" dirty="0">
                <a:highlight>
                  <a:srgbClr val="FFFFFF"/>
                </a:highlight>
                <a:sym typeface="Wingdings" panose="05000000000000000000" pitchFamily="2" charset="2"/>
              </a:rPr>
              <a:t>Replacing T(N/4) in </a:t>
            </a:r>
            <a:r>
              <a:rPr lang="en-AU" sz="1800" dirty="0">
                <a:solidFill>
                  <a:schemeClr val="tx2"/>
                </a:solidFill>
                <a:highlight>
                  <a:srgbClr val="FFFFFF"/>
                </a:highlight>
                <a:sym typeface="Wingdings" panose="05000000000000000000" pitchFamily="2" charset="2"/>
              </a:rPr>
              <a:t>(B)</a:t>
            </a:r>
          </a:p>
          <a:p>
            <a:pPr marL="0" indent="0">
              <a:buNone/>
            </a:pPr>
            <a:r>
              <a:rPr lang="en-AU" sz="1800" dirty="0">
                <a:highlight>
                  <a:srgbClr val="FFFFFF"/>
                </a:highlight>
                <a:sym typeface="Wingdings" panose="05000000000000000000" pitchFamily="2" charset="2"/>
              </a:rPr>
              <a:t>T(N) = T(N/8) + </a:t>
            </a:r>
            <a:r>
              <a:rPr lang="en-AU" sz="1800" dirty="0" err="1">
                <a:highlight>
                  <a:srgbClr val="FFFFFF"/>
                </a:highlight>
                <a:sym typeface="Wingdings" panose="05000000000000000000" pitchFamily="2" charset="2"/>
              </a:rPr>
              <a:t>c+c+c</a:t>
            </a:r>
            <a:r>
              <a:rPr lang="en-AU" sz="1800" dirty="0">
                <a:highlight>
                  <a:srgbClr val="FFFFFF"/>
                </a:highlight>
                <a:sym typeface="Wingdings" panose="05000000000000000000" pitchFamily="2" charset="2"/>
              </a:rPr>
              <a:t> = T(N/8) + 3*c</a:t>
            </a:r>
          </a:p>
          <a:p>
            <a:pPr marL="0" indent="0">
              <a:buNone/>
            </a:pPr>
            <a:r>
              <a:rPr lang="en-AU" sz="1800" dirty="0">
                <a:highlight>
                  <a:srgbClr val="FFFFFF"/>
                </a:highlight>
                <a:sym typeface="Wingdings" panose="05000000000000000000" pitchFamily="2" charset="2"/>
              </a:rPr>
              <a:t>Do you see the pattern?</a:t>
            </a:r>
          </a:p>
          <a:p>
            <a:pPr marL="0" indent="0">
              <a:buNone/>
            </a:pPr>
            <a:r>
              <a:rPr lang="en-AU" sz="1800" dirty="0">
                <a:solidFill>
                  <a:srgbClr val="FF0000"/>
                </a:solidFill>
                <a:highlight>
                  <a:srgbClr val="FFFFFF"/>
                </a:highlight>
                <a:sym typeface="Wingdings" panose="05000000000000000000" pitchFamily="2" charset="2"/>
              </a:rPr>
              <a:t>T(N) = T(N/2</a:t>
            </a:r>
            <a:r>
              <a:rPr lang="en-AU" sz="1800" baseline="30000" dirty="0">
                <a:solidFill>
                  <a:srgbClr val="FF0000"/>
                </a:solidFill>
                <a:highlight>
                  <a:srgbClr val="FFFFFF"/>
                </a:highlight>
                <a:sym typeface="Wingdings" panose="05000000000000000000" pitchFamily="2" charset="2"/>
              </a:rPr>
              <a:t>k</a:t>
            </a:r>
            <a:r>
              <a:rPr lang="en-AU" sz="1800" dirty="0">
                <a:solidFill>
                  <a:srgbClr val="FF0000"/>
                </a:solidFill>
                <a:highlight>
                  <a:srgbClr val="FFFFFF"/>
                </a:highlight>
                <a:sym typeface="Wingdings" panose="05000000000000000000" pitchFamily="2" charset="2"/>
              </a:rPr>
              <a:t>) + k*c</a:t>
            </a:r>
          </a:p>
          <a:p>
            <a:pPr marL="0" indent="0">
              <a:buNone/>
            </a:pPr>
            <a:r>
              <a:rPr lang="en-AU" sz="1800" dirty="0">
                <a:highlight>
                  <a:srgbClr val="FFFFFF"/>
                </a:highlight>
                <a:sym typeface="Wingdings" panose="05000000000000000000" pitchFamily="2" charset="2"/>
              </a:rPr>
              <a:t>Find the value of k such that N/2</a:t>
            </a:r>
            <a:r>
              <a:rPr lang="en-AU" sz="1800" baseline="30000" dirty="0">
                <a:highlight>
                  <a:srgbClr val="FFFFFF"/>
                </a:highlight>
                <a:sym typeface="Wingdings" panose="05000000000000000000" pitchFamily="2" charset="2"/>
              </a:rPr>
              <a:t>k</a:t>
            </a:r>
            <a:r>
              <a:rPr lang="en-AU" sz="1800" dirty="0">
                <a:highlight>
                  <a:srgbClr val="FFFFFF"/>
                </a:highlight>
                <a:sym typeface="Wingdings" panose="05000000000000000000" pitchFamily="2" charset="2"/>
              </a:rPr>
              <a:t> = 1  k = log</a:t>
            </a:r>
            <a:r>
              <a:rPr lang="en-AU" sz="1800" baseline="-25000" dirty="0">
                <a:highlight>
                  <a:srgbClr val="FFFFFF"/>
                </a:highlight>
                <a:sym typeface="Wingdings" panose="05000000000000000000" pitchFamily="2" charset="2"/>
              </a:rPr>
              <a:t>2</a:t>
            </a:r>
            <a:r>
              <a:rPr lang="en-AU" sz="1800" dirty="0">
                <a:highlight>
                  <a:srgbClr val="FFFFFF"/>
                </a:highlight>
                <a:sym typeface="Wingdings" panose="05000000000000000000" pitchFamily="2" charset="2"/>
              </a:rPr>
              <a:t> N</a:t>
            </a:r>
          </a:p>
          <a:p>
            <a:pPr marL="0" indent="0">
              <a:buNone/>
            </a:pPr>
            <a:r>
              <a:rPr lang="en-AU" sz="1800" dirty="0">
                <a:highlight>
                  <a:srgbClr val="FFFFFF"/>
                </a:highlight>
                <a:sym typeface="Wingdings" panose="05000000000000000000" pitchFamily="2" charset="2"/>
              </a:rPr>
              <a:t>T(N) = T(N/2</a:t>
            </a:r>
            <a:r>
              <a:rPr lang="en-AU" sz="1800" baseline="30000" dirty="0">
                <a:highlight>
                  <a:srgbClr val="FFFFFF"/>
                </a:highlight>
                <a:sym typeface="Wingdings" panose="05000000000000000000" pitchFamily="2" charset="2"/>
              </a:rPr>
              <a:t>log N</a:t>
            </a:r>
            <a:r>
              <a:rPr lang="en-AU" sz="1800" dirty="0">
                <a:highlight>
                  <a:srgbClr val="FFFFFF"/>
                </a:highlight>
                <a:sym typeface="Wingdings" panose="05000000000000000000" pitchFamily="2" charset="2"/>
              </a:rPr>
              <a:t>) + c*log N = T(1) + c* log</a:t>
            </a:r>
            <a:r>
              <a:rPr lang="en-AU" sz="1800" baseline="-25000" dirty="0">
                <a:highlight>
                  <a:srgbClr val="FFFFFF"/>
                </a:highlight>
                <a:sym typeface="Wingdings" panose="05000000000000000000" pitchFamily="2" charset="2"/>
              </a:rPr>
              <a:t>2</a:t>
            </a:r>
            <a:r>
              <a:rPr lang="en-AU" sz="1800" dirty="0">
                <a:highlight>
                  <a:srgbClr val="FFFFFF"/>
                </a:highlight>
                <a:sym typeface="Wingdings" panose="05000000000000000000" pitchFamily="2" charset="2"/>
              </a:rPr>
              <a:t> N</a:t>
            </a:r>
          </a:p>
          <a:p>
            <a:pPr marL="0" indent="0">
              <a:buNone/>
            </a:pPr>
            <a:r>
              <a:rPr lang="en-AU" sz="1800" dirty="0">
                <a:highlight>
                  <a:srgbClr val="FFFFFF"/>
                </a:highlight>
                <a:sym typeface="Wingdings" panose="05000000000000000000" pitchFamily="2" charset="2"/>
              </a:rPr>
              <a:t>T(N) = b + c* log</a:t>
            </a:r>
            <a:r>
              <a:rPr lang="en-AU" sz="1800" baseline="-25000" dirty="0">
                <a:highlight>
                  <a:srgbClr val="FFFFFF"/>
                </a:highlight>
                <a:sym typeface="Wingdings" panose="05000000000000000000" pitchFamily="2" charset="2"/>
              </a:rPr>
              <a:t>2</a:t>
            </a:r>
            <a:r>
              <a:rPr lang="en-AU" sz="1800" dirty="0">
                <a:highlight>
                  <a:srgbClr val="FFFFFF"/>
                </a:highlight>
                <a:sym typeface="Wingdings" panose="05000000000000000000" pitchFamily="2" charset="2"/>
              </a:rPr>
              <a:t> N</a:t>
            </a:r>
          </a:p>
          <a:p>
            <a:pPr marL="0" indent="0">
              <a:buNone/>
            </a:pPr>
            <a:r>
              <a:rPr lang="en-AU" sz="1800" dirty="0">
                <a:highlight>
                  <a:srgbClr val="FFFFFF"/>
                </a:highlight>
                <a:sym typeface="Wingdings" panose="05000000000000000000" pitchFamily="2" charset="2"/>
              </a:rPr>
              <a:t>Hence, the complexity is O(log N)</a:t>
            </a:r>
          </a:p>
          <a:p>
            <a:pPr marL="0" indent="0">
              <a:buNone/>
            </a:pPr>
            <a:endParaRPr lang="en-AU" sz="1800" dirty="0">
              <a:highlight>
                <a:srgbClr val="FFFFFF"/>
              </a:highlight>
            </a:endParaRPr>
          </a:p>
          <a:p>
            <a:pPr lvl="1"/>
            <a:endParaRPr lang="en-AU" sz="1300" dirty="0">
              <a:solidFill>
                <a:srgbClr val="00B0F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endParaRPr lang="en-AU" sz="1300" dirty="0">
              <a:highlight>
                <a:srgbClr val="FFFFFF"/>
              </a:highlight>
            </a:endParaRPr>
          </a:p>
          <a:p>
            <a:pPr marL="342900" indent="-342900">
              <a:buFont typeface="+mj-lt"/>
              <a:buAutoNum type="arabicPeriod"/>
            </a:pPr>
            <a:endParaRPr lang="en-AU" sz="1800" dirty="0">
              <a:solidFill>
                <a:srgbClr val="000000"/>
              </a:solidFill>
              <a:highlight>
                <a:srgbClr val="FFFFFF"/>
              </a:highlight>
              <a:latin typeface="CMSS10"/>
            </a:endParaRPr>
          </a:p>
          <a:p>
            <a:pPr marL="0" indent="0">
              <a:buNone/>
            </a:pPr>
            <a:endParaRPr lang="en-AU" sz="1800" dirty="0">
              <a:solidFill>
                <a:srgbClr val="000000"/>
              </a:solidFill>
              <a:latin typeface="CMSS10"/>
            </a:endParaRPr>
          </a:p>
        </p:txBody>
      </p:sp>
    </p:spTree>
    <p:extLst>
      <p:ext uri="{BB962C8B-B14F-4D97-AF65-F5344CB8AC3E}">
        <p14:creationId xmlns:p14="http://schemas.microsoft.com/office/powerpoint/2010/main" val="722865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>
                <a:latin typeface="Arial Black" panose="020B0A04020102020204" pitchFamily="34" charset="0"/>
              </a:rPr>
              <a:t>Logarithmic complexity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4800" y="6410848"/>
            <a:ext cx="4572000" cy="365760"/>
          </a:xfrm>
        </p:spPr>
        <p:txBody>
          <a:bodyPr/>
          <a:lstStyle/>
          <a:p>
            <a:r>
              <a:rPr lang="en-AU"/>
              <a:t>FIT2004: Lec-1: Introduction and Proving Correctness</a:t>
            </a:r>
            <a:endParaRPr lang="en-US" dirty="0"/>
          </a:p>
        </p:txBody>
      </p:sp>
      <p:sp>
        <p:nvSpPr>
          <p:cNvPr id="8" name="Content Placeholder 3"/>
          <p:cNvSpPr>
            <a:spLocks noGrp="1"/>
          </p:cNvSpPr>
          <p:nvPr>
            <p:ph sz="quarter" idx="1"/>
          </p:nvPr>
        </p:nvSpPr>
        <p:spPr>
          <a:xfrm>
            <a:off x="228600" y="1143000"/>
            <a:ext cx="8503920" cy="45720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AU" sz="2400" dirty="0">
                <a:solidFill>
                  <a:srgbClr val="00B0F0"/>
                </a:solidFill>
                <a:latin typeface="CMSS10"/>
              </a:rPr>
              <a:t>Recurrence relation:</a:t>
            </a:r>
          </a:p>
          <a:p>
            <a:pPr marL="0" indent="0">
              <a:buNone/>
            </a:pPr>
            <a:r>
              <a:rPr lang="en-AU" sz="2400" dirty="0">
                <a:solidFill>
                  <a:srgbClr val="000000"/>
                </a:solidFill>
                <a:latin typeface="CMSS10"/>
              </a:rPr>
              <a:t>	T(N) = T(N/2) + c     </a:t>
            </a:r>
          </a:p>
          <a:p>
            <a:pPr marL="0" indent="0">
              <a:buNone/>
            </a:pPr>
            <a:r>
              <a:rPr lang="en-AU" sz="2400" dirty="0">
                <a:solidFill>
                  <a:srgbClr val="000000"/>
                </a:solidFill>
                <a:latin typeface="CMSS10"/>
              </a:rPr>
              <a:t>	T(1) = b</a:t>
            </a:r>
          </a:p>
          <a:p>
            <a:pPr marL="0" indent="0">
              <a:buNone/>
            </a:pPr>
            <a:r>
              <a:rPr lang="en-AU" sz="2400" dirty="0">
                <a:solidFill>
                  <a:srgbClr val="00B0F0"/>
                </a:solidFill>
                <a:latin typeface="CMSS10"/>
              </a:rPr>
              <a:t>Solution:</a:t>
            </a:r>
          </a:p>
          <a:p>
            <a:pPr marL="0" indent="0">
              <a:buNone/>
            </a:pPr>
            <a:r>
              <a:rPr lang="en-AU" sz="2400" dirty="0">
                <a:solidFill>
                  <a:srgbClr val="000000"/>
                </a:solidFill>
                <a:latin typeface="CMSS10"/>
              </a:rPr>
              <a:t>	O(log N)</a:t>
            </a:r>
          </a:p>
        </p:txBody>
      </p:sp>
    </p:spTree>
    <p:extLst>
      <p:ext uri="{BB962C8B-B14F-4D97-AF65-F5344CB8AC3E}">
        <p14:creationId xmlns:p14="http://schemas.microsoft.com/office/powerpoint/2010/main" val="319286697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>
                <a:latin typeface="Arial Black" panose="020B0A04020102020204" pitchFamily="34" charset="0"/>
              </a:rPr>
              <a:t>Linear Complexity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4800" y="6410848"/>
            <a:ext cx="4572000" cy="365760"/>
          </a:xfrm>
        </p:spPr>
        <p:txBody>
          <a:bodyPr/>
          <a:lstStyle/>
          <a:p>
            <a:r>
              <a:rPr lang="en-AU"/>
              <a:t>FIT2004: Lec-1: Introduction and Proving Correctness</a:t>
            </a:r>
            <a:endParaRPr lang="en-US" dirty="0"/>
          </a:p>
        </p:txBody>
      </p:sp>
      <p:sp>
        <p:nvSpPr>
          <p:cNvPr id="8" name="Content Placeholder 3"/>
          <p:cNvSpPr>
            <a:spLocks noGrp="1"/>
          </p:cNvSpPr>
          <p:nvPr>
            <p:ph sz="quarter" idx="1"/>
          </p:nvPr>
        </p:nvSpPr>
        <p:spPr>
          <a:xfrm>
            <a:off x="228600" y="1143000"/>
            <a:ext cx="8503920" cy="45720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AU" sz="2400" dirty="0">
                <a:solidFill>
                  <a:srgbClr val="00B0F0"/>
                </a:solidFill>
                <a:latin typeface="CMSS10"/>
              </a:rPr>
              <a:t>Recurrence relation:</a:t>
            </a:r>
          </a:p>
          <a:p>
            <a:pPr marL="0" indent="0">
              <a:buNone/>
            </a:pPr>
            <a:r>
              <a:rPr lang="en-AU" sz="2400" dirty="0">
                <a:solidFill>
                  <a:srgbClr val="000000"/>
                </a:solidFill>
                <a:latin typeface="CMSS10"/>
              </a:rPr>
              <a:t>	T(N) = T(N-1) + c     </a:t>
            </a:r>
          </a:p>
          <a:p>
            <a:pPr marL="0" indent="0">
              <a:buNone/>
            </a:pPr>
            <a:r>
              <a:rPr lang="en-AU" sz="2400" dirty="0">
                <a:solidFill>
                  <a:srgbClr val="000000"/>
                </a:solidFill>
                <a:latin typeface="CMSS10"/>
              </a:rPr>
              <a:t>	T(1) = b</a:t>
            </a:r>
          </a:p>
          <a:p>
            <a:pPr marL="0" indent="0">
              <a:buNone/>
            </a:pPr>
            <a:r>
              <a:rPr lang="en-AU" sz="2400" dirty="0">
                <a:solidFill>
                  <a:srgbClr val="00B0F0"/>
                </a:solidFill>
                <a:latin typeface="CMSS10"/>
              </a:rPr>
              <a:t>Solution:</a:t>
            </a:r>
          </a:p>
          <a:p>
            <a:pPr marL="0" indent="0">
              <a:buNone/>
            </a:pPr>
            <a:r>
              <a:rPr lang="en-AU" sz="2400" dirty="0">
                <a:solidFill>
                  <a:srgbClr val="000000"/>
                </a:solidFill>
                <a:latin typeface="CMSS10"/>
              </a:rPr>
              <a:t>	O(N)</a:t>
            </a:r>
          </a:p>
        </p:txBody>
      </p:sp>
    </p:spTree>
    <p:extLst>
      <p:ext uri="{BB962C8B-B14F-4D97-AF65-F5344CB8AC3E}">
        <p14:creationId xmlns:p14="http://schemas.microsoft.com/office/powerpoint/2010/main" val="36448947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66A5FC5B-DFA5-43ED-A365-738B60577B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676491"/>
            <a:ext cx="8991600" cy="5024469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DA113628-05DC-4EAA-833D-A17B5ADA5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FIT2004: Lec-1: Introduction and Proving Correctness</a:t>
            </a: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F572CAC0-CAE2-4E32-A393-31728FF193F7}"/>
              </a:ext>
            </a:extLst>
          </p:cNvPr>
          <p:cNvSpPr txBox="1"/>
          <p:nvPr/>
        </p:nvSpPr>
        <p:spPr>
          <a:xfrm>
            <a:off x="3733800" y="309468"/>
            <a:ext cx="1556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b="1" u="sng" dirty="0">
                <a:solidFill>
                  <a:srgbClr val="FF0000"/>
                </a:solidFill>
              </a:rPr>
              <a:t>Continued…</a:t>
            </a:r>
            <a:endParaRPr lang="en-GB" b="1" u="sng" dirty="0">
              <a:solidFill>
                <a:srgbClr val="FF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55C9EBA6-AEEC-4D5D-A0C0-35C9E848B87D}"/>
              </a:ext>
            </a:extLst>
          </p:cNvPr>
          <p:cNvSpPr txBox="1"/>
          <p:nvPr/>
        </p:nvSpPr>
        <p:spPr>
          <a:xfrm>
            <a:off x="286327" y="5814890"/>
            <a:ext cx="73148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>
                <a:solidFill>
                  <a:srgbClr val="FF0000"/>
                </a:solidFill>
              </a:rPr>
              <a:t>The complete set of responses can be accessed at </a:t>
            </a:r>
          </a:p>
          <a:p>
            <a:r>
              <a:rPr lang="en-AU" sz="1400" dirty="0">
                <a:hlinkClick r:id="rId3"/>
              </a:rPr>
              <a:t>https://moodle.vle.monash.edu/pluginfile.php/7194017/mod_resource/content/2/advice.pdf</a:t>
            </a:r>
            <a:endParaRPr lang="en-GB" sz="14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DE9380A2-B7EA-470B-848D-DB47ED5B33E2}"/>
              </a:ext>
            </a:extLst>
          </p:cNvPr>
          <p:cNvSpPr/>
          <p:nvPr/>
        </p:nvSpPr>
        <p:spPr>
          <a:xfrm>
            <a:off x="206918" y="4648200"/>
            <a:ext cx="8784682" cy="762000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A0F96CFE-A05E-43A5-98BF-1E6FB6D75D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999" y="614977"/>
            <a:ext cx="8659541" cy="563518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B452F712-C2A6-44B4-A476-3371EFD0CF94}"/>
              </a:ext>
            </a:extLst>
          </p:cNvPr>
          <p:cNvSpPr/>
          <p:nvPr/>
        </p:nvSpPr>
        <p:spPr>
          <a:xfrm>
            <a:off x="762000" y="2209800"/>
            <a:ext cx="2667001" cy="1600199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B24CAE9E-E9A5-4CEB-AE18-135EAA8F9EFD}"/>
              </a:ext>
            </a:extLst>
          </p:cNvPr>
          <p:cNvSpPr/>
          <p:nvPr/>
        </p:nvSpPr>
        <p:spPr>
          <a:xfrm>
            <a:off x="2285999" y="4114801"/>
            <a:ext cx="2667001" cy="1600199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8720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 err="1">
                <a:latin typeface="Arial Black" panose="020B0A04020102020204" pitchFamily="34" charset="0"/>
              </a:rPr>
              <a:t>Linearithmic</a:t>
            </a:r>
            <a:r>
              <a:rPr lang="en-AU" dirty="0">
                <a:latin typeface="Arial Black" panose="020B0A04020102020204" pitchFamily="34" charset="0"/>
              </a:rPr>
              <a:t> complexity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4800" y="6410848"/>
            <a:ext cx="4572000" cy="365760"/>
          </a:xfrm>
        </p:spPr>
        <p:txBody>
          <a:bodyPr/>
          <a:lstStyle/>
          <a:p>
            <a:r>
              <a:rPr lang="en-AU"/>
              <a:t>FIT2004: Lec-1: Introduction and Proving Correctness</a:t>
            </a:r>
            <a:endParaRPr lang="en-US" dirty="0"/>
          </a:p>
        </p:txBody>
      </p:sp>
      <p:sp>
        <p:nvSpPr>
          <p:cNvPr id="8" name="Content Placeholder 3"/>
          <p:cNvSpPr>
            <a:spLocks noGrp="1"/>
          </p:cNvSpPr>
          <p:nvPr>
            <p:ph sz="quarter" idx="1"/>
          </p:nvPr>
        </p:nvSpPr>
        <p:spPr>
          <a:xfrm>
            <a:off x="228600" y="1143000"/>
            <a:ext cx="8503920" cy="45720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AU" sz="2400" dirty="0">
                <a:solidFill>
                  <a:srgbClr val="00B0F0"/>
                </a:solidFill>
                <a:latin typeface="CMSS10"/>
              </a:rPr>
              <a:t>Recurrence relation:</a:t>
            </a:r>
          </a:p>
          <a:p>
            <a:pPr marL="0" indent="0">
              <a:buNone/>
            </a:pPr>
            <a:r>
              <a:rPr lang="en-AU" sz="2400" dirty="0">
                <a:solidFill>
                  <a:srgbClr val="000000"/>
                </a:solidFill>
                <a:latin typeface="CMSS10"/>
              </a:rPr>
              <a:t>	T(N) = 2*T(N/2) + c*N     </a:t>
            </a:r>
          </a:p>
          <a:p>
            <a:pPr marL="0" indent="0">
              <a:buNone/>
            </a:pPr>
            <a:r>
              <a:rPr lang="en-AU" sz="2400" dirty="0">
                <a:solidFill>
                  <a:srgbClr val="000000"/>
                </a:solidFill>
                <a:latin typeface="CMSS10"/>
              </a:rPr>
              <a:t>	T(1) = b</a:t>
            </a:r>
          </a:p>
          <a:p>
            <a:pPr marL="0" indent="0">
              <a:buNone/>
            </a:pPr>
            <a:r>
              <a:rPr lang="en-AU" sz="2400" dirty="0">
                <a:solidFill>
                  <a:srgbClr val="00B0F0"/>
                </a:solidFill>
                <a:latin typeface="CMSS10"/>
              </a:rPr>
              <a:t>Solution:</a:t>
            </a:r>
          </a:p>
          <a:p>
            <a:pPr marL="0" indent="0">
              <a:buNone/>
            </a:pPr>
            <a:r>
              <a:rPr lang="en-AU" sz="2400" dirty="0">
                <a:solidFill>
                  <a:srgbClr val="000000"/>
                </a:solidFill>
                <a:latin typeface="CMSS10"/>
              </a:rPr>
              <a:t>	O(N log N)</a:t>
            </a:r>
          </a:p>
        </p:txBody>
      </p:sp>
    </p:spTree>
    <p:extLst>
      <p:ext uri="{BB962C8B-B14F-4D97-AF65-F5344CB8AC3E}">
        <p14:creationId xmlns:p14="http://schemas.microsoft.com/office/powerpoint/2010/main" val="184749915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>
                <a:latin typeface="Arial Black" panose="020B0A04020102020204" pitchFamily="34" charset="0"/>
              </a:rPr>
              <a:t>Quadratic complexity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4800" y="6410848"/>
            <a:ext cx="4572000" cy="365760"/>
          </a:xfrm>
        </p:spPr>
        <p:txBody>
          <a:bodyPr/>
          <a:lstStyle/>
          <a:p>
            <a:r>
              <a:rPr lang="en-AU"/>
              <a:t>FIT2004: Lec-1: Introduction and Proving Correctness</a:t>
            </a:r>
            <a:endParaRPr lang="en-US" dirty="0"/>
          </a:p>
        </p:txBody>
      </p:sp>
      <p:sp>
        <p:nvSpPr>
          <p:cNvPr id="8" name="Content Placeholder 3"/>
          <p:cNvSpPr>
            <a:spLocks noGrp="1"/>
          </p:cNvSpPr>
          <p:nvPr>
            <p:ph sz="quarter" idx="1"/>
          </p:nvPr>
        </p:nvSpPr>
        <p:spPr>
          <a:xfrm>
            <a:off x="228600" y="1143000"/>
            <a:ext cx="8503920" cy="45720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AU" sz="2400" dirty="0">
                <a:solidFill>
                  <a:srgbClr val="00B0F0"/>
                </a:solidFill>
                <a:latin typeface="CMSS10"/>
              </a:rPr>
              <a:t>Recurrence relation:</a:t>
            </a:r>
          </a:p>
          <a:p>
            <a:pPr marL="0" indent="0">
              <a:buNone/>
            </a:pPr>
            <a:r>
              <a:rPr lang="en-AU" sz="2400" dirty="0">
                <a:solidFill>
                  <a:srgbClr val="000000"/>
                </a:solidFill>
                <a:latin typeface="CMSS10"/>
              </a:rPr>
              <a:t>	T(N) = T(N-1) + c*N     </a:t>
            </a:r>
          </a:p>
          <a:p>
            <a:pPr marL="0" indent="0">
              <a:buNone/>
            </a:pPr>
            <a:r>
              <a:rPr lang="en-AU" sz="2400" dirty="0">
                <a:solidFill>
                  <a:srgbClr val="000000"/>
                </a:solidFill>
                <a:latin typeface="CMSS10"/>
              </a:rPr>
              <a:t>	T(1) = b</a:t>
            </a:r>
          </a:p>
          <a:p>
            <a:pPr marL="0" indent="0">
              <a:buNone/>
            </a:pPr>
            <a:r>
              <a:rPr lang="en-AU" sz="2400" dirty="0">
                <a:solidFill>
                  <a:srgbClr val="00B0F0"/>
                </a:solidFill>
                <a:latin typeface="CMSS10"/>
              </a:rPr>
              <a:t>Solution:</a:t>
            </a:r>
          </a:p>
          <a:p>
            <a:pPr marL="0" indent="0">
              <a:buNone/>
            </a:pPr>
            <a:r>
              <a:rPr lang="en-AU" sz="2400" dirty="0">
                <a:solidFill>
                  <a:srgbClr val="000000"/>
                </a:solidFill>
                <a:latin typeface="CMSS10"/>
              </a:rPr>
              <a:t>	 O(N</a:t>
            </a:r>
            <a:r>
              <a:rPr lang="en-AU" sz="2400" baseline="30000" dirty="0">
                <a:solidFill>
                  <a:srgbClr val="000000"/>
                </a:solidFill>
                <a:latin typeface="CMSS10"/>
              </a:rPr>
              <a:t>2</a:t>
            </a:r>
            <a:r>
              <a:rPr lang="en-AU" sz="2400" dirty="0">
                <a:solidFill>
                  <a:srgbClr val="000000"/>
                </a:solidFill>
                <a:latin typeface="CMSS1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3361616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>
                <a:latin typeface="Arial Black" panose="020B0A04020102020204" pitchFamily="34" charset="0"/>
              </a:rPr>
              <a:t>Exponential complexity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4800" y="6410848"/>
            <a:ext cx="4572000" cy="365760"/>
          </a:xfrm>
        </p:spPr>
        <p:txBody>
          <a:bodyPr/>
          <a:lstStyle/>
          <a:p>
            <a:r>
              <a:rPr lang="en-AU"/>
              <a:t>FIT2004: Lec-1: Introduction and Proving Correctness</a:t>
            </a:r>
            <a:endParaRPr lang="en-US" dirty="0"/>
          </a:p>
        </p:txBody>
      </p:sp>
      <p:sp>
        <p:nvSpPr>
          <p:cNvPr id="8" name="Content Placeholder 3"/>
          <p:cNvSpPr>
            <a:spLocks noGrp="1"/>
          </p:cNvSpPr>
          <p:nvPr>
            <p:ph sz="quarter" idx="1"/>
          </p:nvPr>
        </p:nvSpPr>
        <p:spPr>
          <a:xfrm>
            <a:off x="228600" y="1143000"/>
            <a:ext cx="8503920" cy="45720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AU" sz="2400" dirty="0">
                <a:solidFill>
                  <a:srgbClr val="00B0F0"/>
                </a:solidFill>
                <a:latin typeface="CMSS10"/>
              </a:rPr>
              <a:t>Recurrence relation:</a:t>
            </a:r>
          </a:p>
          <a:p>
            <a:pPr marL="0" indent="0">
              <a:buNone/>
            </a:pPr>
            <a:r>
              <a:rPr lang="en-AU" sz="2400" dirty="0">
                <a:solidFill>
                  <a:srgbClr val="000000"/>
                </a:solidFill>
                <a:latin typeface="CMSS10"/>
              </a:rPr>
              <a:t>	T(N) = 2*T(N-1) + c     </a:t>
            </a:r>
          </a:p>
          <a:p>
            <a:pPr marL="0" indent="0">
              <a:buNone/>
            </a:pPr>
            <a:r>
              <a:rPr lang="en-AU" sz="2400" dirty="0">
                <a:solidFill>
                  <a:srgbClr val="000000"/>
                </a:solidFill>
                <a:latin typeface="CMSS10"/>
              </a:rPr>
              <a:t>	T(0) = b</a:t>
            </a:r>
          </a:p>
          <a:p>
            <a:pPr marL="0" indent="0">
              <a:buNone/>
            </a:pPr>
            <a:r>
              <a:rPr lang="en-AU" sz="2400" dirty="0">
                <a:solidFill>
                  <a:srgbClr val="00B0F0"/>
                </a:solidFill>
                <a:latin typeface="CMSS10"/>
              </a:rPr>
              <a:t>Solution:</a:t>
            </a:r>
          </a:p>
          <a:p>
            <a:pPr marL="0" indent="0">
              <a:buNone/>
            </a:pPr>
            <a:r>
              <a:rPr lang="en-AU" sz="2400" dirty="0">
                <a:solidFill>
                  <a:srgbClr val="000000"/>
                </a:solidFill>
                <a:latin typeface="CMSS10"/>
              </a:rPr>
              <a:t>	O(2</a:t>
            </a:r>
            <a:r>
              <a:rPr lang="en-AU" sz="2400" baseline="30000" dirty="0">
                <a:solidFill>
                  <a:srgbClr val="000000"/>
                </a:solidFill>
                <a:latin typeface="CMSS10"/>
              </a:rPr>
              <a:t>N</a:t>
            </a:r>
            <a:r>
              <a:rPr lang="en-AU" sz="2400" dirty="0">
                <a:solidFill>
                  <a:srgbClr val="000000"/>
                </a:solidFill>
                <a:latin typeface="CMSS1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783958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latin typeface="Arial Black" panose="020B0A04020102020204" pitchFamily="34" charset="0"/>
              </a:rPr>
              <a:t>Revision: Proof by induction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81000" y="6410848"/>
            <a:ext cx="4572000" cy="365760"/>
          </a:xfrm>
        </p:spPr>
        <p:txBody>
          <a:bodyPr/>
          <a:lstStyle/>
          <a:p>
            <a:r>
              <a:rPr lang="en-AU"/>
              <a:t>FIT2004: Lec-1: Introduction and Proving Correctness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304800" y="1066800"/>
            <a:ext cx="8503920" cy="48006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AU" sz="2400" dirty="0">
                <a:solidFill>
                  <a:srgbClr val="008000"/>
                </a:solidFill>
                <a:latin typeface="CMSS12"/>
              </a:rPr>
              <a:t>2 steps</a:t>
            </a:r>
          </a:p>
          <a:p>
            <a:pPr marL="457200" indent="-457200">
              <a:buFont typeface="+mj-lt"/>
              <a:buAutoNum type="arabicPeriod"/>
            </a:pPr>
            <a:r>
              <a:rPr lang="en-AU" sz="2000" dirty="0">
                <a:solidFill>
                  <a:srgbClr val="000000"/>
                </a:solidFill>
                <a:highlight>
                  <a:srgbClr val="FFFFFF"/>
                </a:highlight>
                <a:latin typeface="CMSS10"/>
              </a:rPr>
              <a:t>Prove the base case, e.g., for the first state</a:t>
            </a:r>
          </a:p>
          <a:p>
            <a:pPr marL="457200" indent="-457200">
              <a:buFont typeface="+mj-lt"/>
              <a:buAutoNum type="arabicPeriod"/>
            </a:pPr>
            <a:r>
              <a:rPr lang="en-AU" sz="2000" dirty="0">
                <a:solidFill>
                  <a:srgbClr val="FF0000"/>
                </a:solidFill>
                <a:highlight>
                  <a:srgbClr val="FFFFFF"/>
                </a:highlight>
                <a:latin typeface="CMSS10"/>
              </a:rPr>
              <a:t>Assume</a:t>
            </a:r>
            <a:r>
              <a:rPr lang="en-AU" sz="2000" dirty="0">
                <a:solidFill>
                  <a:srgbClr val="000000"/>
                </a:solidFill>
                <a:highlight>
                  <a:srgbClr val="FFFFFF"/>
                </a:highlight>
                <a:latin typeface="CMSS10"/>
              </a:rPr>
              <a:t> the proof holds for a state </a:t>
            </a:r>
            <a:r>
              <a:rPr lang="en-AU" sz="2000" dirty="0">
                <a:solidFill>
                  <a:srgbClr val="FF0000"/>
                </a:solidFill>
                <a:highlight>
                  <a:srgbClr val="FFFFFF"/>
                </a:highlight>
                <a:latin typeface="CMSS10"/>
              </a:rPr>
              <a:t>k</a:t>
            </a:r>
            <a:r>
              <a:rPr lang="en-AU" sz="2000" dirty="0">
                <a:solidFill>
                  <a:srgbClr val="000000"/>
                </a:solidFill>
                <a:highlight>
                  <a:srgbClr val="FFFFFF"/>
                </a:highlight>
                <a:latin typeface="CMSS10"/>
              </a:rPr>
              <a:t>. </a:t>
            </a:r>
            <a:r>
              <a:rPr lang="en-AU" sz="2000" dirty="0">
                <a:solidFill>
                  <a:srgbClr val="00B050"/>
                </a:solidFill>
                <a:highlight>
                  <a:srgbClr val="FFFFFF"/>
                </a:highlight>
                <a:latin typeface="CMSS10"/>
              </a:rPr>
              <a:t>Show</a:t>
            </a:r>
            <a:r>
              <a:rPr lang="en-AU" sz="2000" dirty="0">
                <a:solidFill>
                  <a:srgbClr val="000000"/>
                </a:solidFill>
                <a:highlight>
                  <a:srgbClr val="FFFFFF"/>
                </a:highlight>
                <a:latin typeface="CMSS10"/>
              </a:rPr>
              <a:t> that it also holds for the next state </a:t>
            </a:r>
            <a:r>
              <a:rPr lang="en-AU" sz="2000" dirty="0">
                <a:solidFill>
                  <a:srgbClr val="FF0000"/>
                </a:solidFill>
                <a:highlight>
                  <a:srgbClr val="FFFFFF"/>
                </a:highlight>
                <a:latin typeface="CMSS10"/>
              </a:rPr>
              <a:t>k+1</a:t>
            </a:r>
            <a:r>
              <a:rPr lang="en-AU" sz="2000" dirty="0">
                <a:solidFill>
                  <a:srgbClr val="000000"/>
                </a:solidFill>
                <a:highlight>
                  <a:srgbClr val="FFFFFF"/>
                </a:highlight>
                <a:latin typeface="CMSS10"/>
              </a:rPr>
              <a:t>.</a:t>
            </a:r>
          </a:p>
          <a:p>
            <a:pPr marL="0" indent="0">
              <a:buNone/>
            </a:pPr>
            <a:r>
              <a:rPr lang="en-AU" sz="2400" dirty="0">
                <a:solidFill>
                  <a:srgbClr val="008000"/>
                </a:solidFill>
                <a:latin typeface="CMSS12"/>
              </a:rPr>
              <a:t>Theorem</a:t>
            </a:r>
          </a:p>
          <a:p>
            <a:pPr marL="0" indent="0">
              <a:buNone/>
            </a:pPr>
            <a:r>
              <a:rPr lang="en-AU" sz="20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Let S(N) be the sum of the integers from 1 to N</a:t>
            </a:r>
          </a:p>
          <a:p>
            <a:pPr marL="0" indent="0">
              <a:buNone/>
            </a:pPr>
            <a:r>
              <a:rPr lang="en-AU" sz="20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Prove that S(N) = N(N+1)/2</a:t>
            </a:r>
          </a:p>
          <a:p>
            <a:pPr marL="0" indent="0">
              <a:buNone/>
            </a:pPr>
            <a:r>
              <a:rPr lang="en-AU" sz="2000" dirty="0">
                <a:solidFill>
                  <a:srgbClr val="FF0000"/>
                </a:solidFill>
                <a:latin typeface="CMSS12"/>
              </a:rPr>
              <a:t>Step 1: Base Case: N = 1</a:t>
            </a:r>
          </a:p>
          <a:p>
            <a:pPr marL="0" indent="0">
              <a:buNone/>
            </a:pPr>
            <a:r>
              <a:rPr lang="en-AU" sz="20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S(1) = 1 and N(N+1)/2 is 1 for N=1</a:t>
            </a:r>
          </a:p>
          <a:p>
            <a:pPr marL="0" indent="0">
              <a:buNone/>
            </a:pPr>
            <a:r>
              <a:rPr lang="en-AU" sz="2000" dirty="0">
                <a:solidFill>
                  <a:srgbClr val="FF0000"/>
                </a:solidFill>
                <a:latin typeface="CMSS12"/>
              </a:rPr>
              <a:t>Step 2: Inductive step</a:t>
            </a:r>
          </a:p>
          <a:p>
            <a:pPr marL="0" indent="0">
              <a:buNone/>
            </a:pPr>
            <a:r>
              <a:rPr lang="en-AU" sz="20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Assume it holds for a positive integer k</a:t>
            </a:r>
          </a:p>
          <a:p>
            <a:pPr marL="0" indent="0">
              <a:buNone/>
            </a:pPr>
            <a:r>
              <a:rPr lang="en-AU" sz="20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S(k) = k(k+1)/2</a:t>
            </a:r>
          </a:p>
          <a:p>
            <a:pPr marL="0" indent="0">
              <a:buNone/>
            </a:pPr>
            <a:r>
              <a:rPr lang="en-AU" sz="20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Show that S(k+1) = (k+1)(k+2)/2</a:t>
            </a:r>
          </a:p>
          <a:p>
            <a:pPr marL="0" indent="0">
              <a:buNone/>
            </a:pPr>
            <a:r>
              <a:rPr lang="en-AU" sz="20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continued on next slide…</a:t>
            </a:r>
          </a:p>
          <a:p>
            <a:pPr marL="0" indent="0">
              <a:buNone/>
            </a:pPr>
            <a:endParaRPr lang="en-AU" sz="2000" dirty="0">
              <a:solidFill>
                <a:srgbClr val="000000"/>
              </a:solidFill>
              <a:highlight>
                <a:srgbClr val="FFFFFF"/>
              </a:highlight>
              <a:latin typeface="Courier New"/>
            </a:endParaRPr>
          </a:p>
          <a:p>
            <a:pPr marL="0" indent="0">
              <a:buNone/>
            </a:pPr>
            <a:endParaRPr lang="en-AU" sz="2000" dirty="0">
              <a:solidFill>
                <a:srgbClr val="008000"/>
              </a:solidFill>
              <a:latin typeface="CMSS12"/>
            </a:endParaRPr>
          </a:p>
          <a:p>
            <a:pPr marL="0" indent="0">
              <a:buNone/>
            </a:pPr>
            <a:endParaRPr lang="en-AU" sz="2000" dirty="0">
              <a:solidFill>
                <a:srgbClr val="008000"/>
              </a:solidFill>
              <a:latin typeface="CMSS12"/>
            </a:endParaRPr>
          </a:p>
          <a:p>
            <a:pPr marL="0" indent="0">
              <a:buNone/>
            </a:pPr>
            <a:endParaRPr lang="en-AU" sz="2000" dirty="0">
              <a:solidFill>
                <a:srgbClr val="000000"/>
              </a:solidFill>
              <a:latin typeface="CMSS10"/>
            </a:endParaRPr>
          </a:p>
          <a:p>
            <a:pPr marL="0" indent="0">
              <a:buNone/>
            </a:pPr>
            <a:r>
              <a:rPr lang="en-AU" sz="2000" dirty="0">
                <a:solidFill>
                  <a:srgbClr val="008000"/>
                </a:solidFill>
                <a:latin typeface="CMSS12"/>
              </a:rPr>
              <a:t>	</a:t>
            </a:r>
          </a:p>
          <a:p>
            <a:pPr marL="0" indent="0">
              <a:buNone/>
            </a:pPr>
            <a:endParaRPr lang="en-AU" sz="2000" dirty="0">
              <a:solidFill>
                <a:srgbClr val="008000"/>
              </a:solidFill>
              <a:latin typeface="CMSS12"/>
            </a:endParaRPr>
          </a:p>
          <a:p>
            <a:pPr marL="0" indent="0">
              <a:buNone/>
            </a:pPr>
            <a:endParaRPr lang="en-AU" sz="2000" dirty="0">
              <a:solidFill>
                <a:srgbClr val="000000"/>
              </a:solidFill>
              <a:latin typeface="CMSS10"/>
            </a:endParaRPr>
          </a:p>
          <a:p>
            <a:pPr marL="0" indent="0">
              <a:buNone/>
            </a:pPr>
            <a:endParaRPr lang="en-AU" sz="2000" dirty="0">
              <a:solidFill>
                <a:srgbClr val="000000"/>
              </a:solidFill>
              <a:latin typeface="CMSS10"/>
            </a:endParaRPr>
          </a:p>
          <a:p>
            <a:pPr marL="0" indent="0">
              <a:buNone/>
            </a:pPr>
            <a:endParaRPr lang="en-AU" sz="2000" dirty="0">
              <a:solidFill>
                <a:srgbClr val="000000"/>
              </a:solidFill>
              <a:latin typeface="CMSS10"/>
            </a:endParaRPr>
          </a:p>
          <a:p>
            <a:pPr marL="0" indent="0">
              <a:buNone/>
            </a:pPr>
            <a:endParaRPr lang="en-AU" sz="2000" dirty="0">
              <a:solidFill>
                <a:srgbClr val="000000"/>
              </a:solidFill>
              <a:latin typeface="CMSS10"/>
            </a:endParaRPr>
          </a:p>
        </p:txBody>
      </p:sp>
    </p:spTree>
    <p:extLst>
      <p:ext uri="{BB962C8B-B14F-4D97-AF65-F5344CB8AC3E}">
        <p14:creationId xmlns:p14="http://schemas.microsoft.com/office/powerpoint/2010/main" val="384898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latin typeface="Arial Black" panose="020B0A04020102020204" pitchFamily="34" charset="0"/>
              </a:rPr>
              <a:t>Revision: Proof by induction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81000" y="6410848"/>
            <a:ext cx="4572000" cy="365760"/>
          </a:xfrm>
        </p:spPr>
        <p:txBody>
          <a:bodyPr/>
          <a:lstStyle/>
          <a:p>
            <a:r>
              <a:rPr lang="en-AU"/>
              <a:t>FIT2004: Lec-1: Introduction and Proving Correctness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304800" y="1066800"/>
            <a:ext cx="8503920" cy="48006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AU" sz="2400" dirty="0">
                <a:solidFill>
                  <a:srgbClr val="008000"/>
                </a:solidFill>
                <a:latin typeface="CMSS12"/>
              </a:rPr>
              <a:t>Theorem</a:t>
            </a:r>
          </a:p>
          <a:p>
            <a:pPr marL="0" indent="0">
              <a:buNone/>
            </a:pPr>
            <a:r>
              <a:rPr lang="en-AU" sz="20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Let S(N) be the sum of the integers from 1 to N</a:t>
            </a:r>
          </a:p>
          <a:p>
            <a:pPr marL="0" indent="0">
              <a:buNone/>
            </a:pPr>
            <a:r>
              <a:rPr lang="en-AU" sz="20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Prove that S(N) = N(N+1)/2</a:t>
            </a:r>
          </a:p>
          <a:p>
            <a:pPr marL="0" indent="0">
              <a:buNone/>
            </a:pPr>
            <a:r>
              <a:rPr lang="en-AU" sz="2000" dirty="0">
                <a:solidFill>
                  <a:srgbClr val="FF0000"/>
                </a:solidFill>
                <a:latin typeface="CMSS12"/>
              </a:rPr>
              <a:t>Step 2: Inductive step</a:t>
            </a:r>
          </a:p>
          <a:p>
            <a:pPr marL="0" indent="0">
              <a:buNone/>
            </a:pPr>
            <a:r>
              <a:rPr lang="en-AU" sz="20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Assume it holds for a positive integer k</a:t>
            </a:r>
          </a:p>
          <a:p>
            <a:pPr marL="0" indent="0">
              <a:buNone/>
            </a:pPr>
            <a:r>
              <a:rPr lang="en-AU" sz="20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S(k) = k(k+1)/2</a:t>
            </a:r>
          </a:p>
          <a:p>
            <a:pPr marL="0" indent="0">
              <a:buNone/>
            </a:pPr>
            <a:r>
              <a:rPr lang="en-AU" sz="20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Show that S(k+1) = (k+1)(k+2)/2</a:t>
            </a:r>
          </a:p>
          <a:p>
            <a:pPr marL="0" indent="0">
              <a:buNone/>
            </a:pPr>
            <a:endParaRPr lang="en-AU" sz="2000" dirty="0">
              <a:solidFill>
                <a:srgbClr val="000000"/>
              </a:solidFill>
              <a:highlight>
                <a:srgbClr val="FFFFFF"/>
              </a:highlight>
              <a:latin typeface="Courier New"/>
            </a:endParaRPr>
          </a:p>
          <a:p>
            <a:pPr marL="0" indent="0">
              <a:buNone/>
            </a:pPr>
            <a:r>
              <a:rPr lang="en-AU" sz="20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S(k+1) = 1 + 2 + 3 + … + k+1</a:t>
            </a:r>
          </a:p>
          <a:p>
            <a:pPr marL="0" indent="0">
              <a:buNone/>
            </a:pPr>
            <a:r>
              <a:rPr lang="en-AU" sz="20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S(k+1) = </a:t>
            </a:r>
            <a:r>
              <a:rPr lang="en-AU" sz="2000" dirty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1 + 2 + 3 + … + k </a:t>
            </a:r>
            <a:r>
              <a:rPr lang="en-AU" sz="20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+ k+1</a:t>
            </a:r>
          </a:p>
          <a:p>
            <a:pPr marL="0" indent="0">
              <a:buNone/>
            </a:pPr>
            <a:r>
              <a:rPr lang="en-AU" sz="20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S(k+1) = </a:t>
            </a:r>
            <a:r>
              <a:rPr lang="en-AU" sz="2000" dirty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k(k+1)/2   </a:t>
            </a:r>
            <a:r>
              <a:rPr lang="en-AU" sz="20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+  k+1</a:t>
            </a:r>
          </a:p>
          <a:p>
            <a:pPr marL="0" indent="0">
              <a:buNone/>
            </a:pPr>
            <a:r>
              <a:rPr lang="en-AU" sz="20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S(k+1) = (k+1)(k+2)/2</a:t>
            </a:r>
          </a:p>
          <a:p>
            <a:pPr marL="0" indent="0">
              <a:buNone/>
            </a:pPr>
            <a:endParaRPr lang="en-AU" sz="2000" dirty="0">
              <a:solidFill>
                <a:srgbClr val="000000"/>
              </a:solidFill>
              <a:highlight>
                <a:srgbClr val="FFFFFF"/>
              </a:highlight>
              <a:latin typeface="Courier New"/>
            </a:endParaRPr>
          </a:p>
          <a:p>
            <a:pPr marL="0" indent="0">
              <a:buNone/>
            </a:pPr>
            <a:r>
              <a:rPr lang="en-AU" sz="2000" dirty="0">
                <a:solidFill>
                  <a:srgbClr val="0070C0"/>
                </a:solidFill>
                <a:latin typeface="CMSS12"/>
              </a:rPr>
              <a:t>For more details, watch it on Khan Academy </a:t>
            </a:r>
            <a:r>
              <a:rPr lang="en-AU" sz="2000" dirty="0">
                <a:solidFill>
                  <a:srgbClr val="0070C0"/>
                </a:solidFill>
                <a:latin typeface="CMSS12"/>
                <a:hlinkClick r:id="rId2"/>
              </a:rPr>
              <a:t>(click here)</a:t>
            </a:r>
            <a:r>
              <a:rPr lang="en-AU" sz="2000" dirty="0">
                <a:solidFill>
                  <a:srgbClr val="0070C0"/>
                </a:solidFill>
                <a:latin typeface="CMSS12"/>
              </a:rPr>
              <a:t> </a:t>
            </a:r>
          </a:p>
          <a:p>
            <a:pPr marL="0" indent="0">
              <a:buNone/>
            </a:pPr>
            <a:endParaRPr lang="en-AU" sz="2000" dirty="0">
              <a:solidFill>
                <a:srgbClr val="000000"/>
              </a:solidFill>
              <a:highlight>
                <a:srgbClr val="FFFFFF"/>
              </a:highlight>
              <a:latin typeface="Courier New"/>
            </a:endParaRPr>
          </a:p>
          <a:p>
            <a:pPr marL="0" indent="0">
              <a:buNone/>
            </a:pPr>
            <a:endParaRPr lang="en-AU" sz="2000" dirty="0">
              <a:solidFill>
                <a:srgbClr val="000000"/>
              </a:solidFill>
              <a:highlight>
                <a:srgbClr val="FFFFFF"/>
              </a:highlight>
              <a:latin typeface="Courier New"/>
            </a:endParaRPr>
          </a:p>
          <a:p>
            <a:pPr marL="0" indent="0">
              <a:buNone/>
            </a:pPr>
            <a:endParaRPr lang="en-AU" sz="2000" dirty="0">
              <a:solidFill>
                <a:srgbClr val="000000"/>
              </a:solidFill>
              <a:highlight>
                <a:srgbClr val="FFFFFF"/>
              </a:highlight>
              <a:latin typeface="Courier New"/>
            </a:endParaRPr>
          </a:p>
          <a:p>
            <a:pPr marL="0" indent="0">
              <a:buNone/>
            </a:pPr>
            <a:endParaRPr lang="en-AU" sz="2000" dirty="0">
              <a:solidFill>
                <a:srgbClr val="008000"/>
              </a:solidFill>
              <a:latin typeface="CMSS12"/>
            </a:endParaRPr>
          </a:p>
          <a:p>
            <a:pPr marL="0" indent="0">
              <a:buNone/>
            </a:pPr>
            <a:endParaRPr lang="en-AU" sz="2000" dirty="0">
              <a:solidFill>
                <a:srgbClr val="008000"/>
              </a:solidFill>
              <a:latin typeface="CMSS12"/>
            </a:endParaRPr>
          </a:p>
          <a:p>
            <a:pPr marL="0" indent="0">
              <a:buNone/>
            </a:pPr>
            <a:endParaRPr lang="en-AU" sz="2000" dirty="0">
              <a:solidFill>
                <a:srgbClr val="000000"/>
              </a:solidFill>
              <a:latin typeface="CMSS10"/>
            </a:endParaRPr>
          </a:p>
          <a:p>
            <a:pPr marL="0" indent="0">
              <a:buNone/>
            </a:pPr>
            <a:r>
              <a:rPr lang="en-AU" sz="2000" dirty="0">
                <a:solidFill>
                  <a:srgbClr val="008000"/>
                </a:solidFill>
                <a:latin typeface="CMSS12"/>
              </a:rPr>
              <a:t>	</a:t>
            </a:r>
          </a:p>
          <a:p>
            <a:pPr marL="0" indent="0">
              <a:buNone/>
            </a:pPr>
            <a:endParaRPr lang="en-AU" sz="2000" dirty="0">
              <a:solidFill>
                <a:srgbClr val="008000"/>
              </a:solidFill>
              <a:latin typeface="CMSS12"/>
            </a:endParaRPr>
          </a:p>
          <a:p>
            <a:pPr marL="0" indent="0">
              <a:buNone/>
            </a:pPr>
            <a:endParaRPr lang="en-AU" sz="2000" dirty="0">
              <a:solidFill>
                <a:srgbClr val="000000"/>
              </a:solidFill>
              <a:latin typeface="CMSS10"/>
            </a:endParaRPr>
          </a:p>
          <a:p>
            <a:pPr marL="0" indent="0">
              <a:buNone/>
            </a:pPr>
            <a:endParaRPr lang="en-AU" sz="2000" dirty="0">
              <a:solidFill>
                <a:srgbClr val="000000"/>
              </a:solidFill>
              <a:latin typeface="CMSS10"/>
            </a:endParaRPr>
          </a:p>
          <a:p>
            <a:pPr marL="0" indent="0">
              <a:buNone/>
            </a:pPr>
            <a:endParaRPr lang="en-AU" sz="2000" dirty="0">
              <a:solidFill>
                <a:srgbClr val="000000"/>
              </a:solidFill>
              <a:latin typeface="CMSS10"/>
            </a:endParaRPr>
          </a:p>
          <a:p>
            <a:pPr marL="0" indent="0">
              <a:buNone/>
            </a:pPr>
            <a:endParaRPr lang="en-AU" sz="2000" dirty="0">
              <a:solidFill>
                <a:srgbClr val="000000"/>
              </a:solidFill>
              <a:latin typeface="CMSS10"/>
            </a:endParaRPr>
          </a:p>
        </p:txBody>
      </p:sp>
    </p:spTree>
    <p:extLst>
      <p:ext uri="{BB962C8B-B14F-4D97-AF65-F5344CB8AC3E}">
        <p14:creationId xmlns:p14="http://schemas.microsoft.com/office/powerpoint/2010/main" val="2259750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>
                <a:latin typeface="Arial Black" panose="020B0A04020102020204" pitchFamily="34" charset="0"/>
              </a:rPr>
              <a:t>Concluding Remarks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81000" y="6410848"/>
            <a:ext cx="4572000" cy="365760"/>
          </a:xfrm>
        </p:spPr>
        <p:txBody>
          <a:bodyPr/>
          <a:lstStyle/>
          <a:p>
            <a:r>
              <a:rPr lang="en-AU"/>
              <a:t>FIT2004: Lec-1: Introduction and Proving Correctness</a:t>
            </a:r>
            <a:endParaRPr lang="en-US" dirty="0"/>
          </a:p>
        </p:txBody>
      </p:sp>
      <p:sp>
        <p:nvSpPr>
          <p:cNvPr id="27" name="Content Placeholder 3"/>
          <p:cNvSpPr txBox="1">
            <a:spLocks/>
          </p:cNvSpPr>
          <p:nvPr/>
        </p:nvSpPr>
        <p:spPr>
          <a:xfrm>
            <a:off x="225552" y="1066800"/>
            <a:ext cx="8461248" cy="3581400"/>
          </a:xfrm>
          <a:prstGeom prst="rect">
            <a:avLst/>
          </a:prstGeom>
        </p:spPr>
        <p:txBody>
          <a:bodyPr vert="horz">
            <a:no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"/>
              <a:buChar char=""/>
              <a:defRPr kumimoji="0"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75000"/>
              <a:buFont typeface="Wingdings 2"/>
              <a:buChar char="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70000"/>
              <a:buFont typeface="Wingdings"/>
              <a:buChar char=""/>
              <a:defRPr kumimoji="0"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ct val="20000"/>
              </a:spcBef>
              <a:buClr>
                <a:schemeClr val="accent5"/>
              </a:buClr>
              <a:buFontTx/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90000"/>
              <a:buChar char="•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rtl="0" eaLnBrk="1" latinLnBrk="0" hangingPunct="1">
              <a:spcBef>
                <a:spcPct val="20000"/>
              </a:spcBef>
              <a:buClr>
                <a:schemeClr val="accent4">
                  <a:shade val="75000"/>
                </a:schemeClr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77440" indent="-182880" algn="l" rtl="0" eaLnBrk="1" latinLnBrk="0" hangingPunct="1">
              <a:spcBef>
                <a:spcPct val="20000"/>
              </a:spcBef>
              <a:buClr>
                <a:schemeClr val="accent2">
                  <a:shade val="75000"/>
                </a:schemeClr>
              </a:buClr>
              <a:buSzPct val="90000"/>
              <a:buChar char="•"/>
              <a:defRPr kumimoji="0" sz="140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 sz="2000" b="1" dirty="0">
                <a:solidFill>
                  <a:srgbClr val="FF0000"/>
                </a:solidFill>
              </a:rPr>
              <a:t>Summary</a:t>
            </a:r>
          </a:p>
          <a:p>
            <a:r>
              <a:rPr lang="en-AU" sz="2000" dirty="0"/>
              <a:t>This unit demands your efforts from week 1</a:t>
            </a:r>
          </a:p>
          <a:p>
            <a:r>
              <a:rPr lang="en-AU" sz="2000" dirty="0"/>
              <a:t>Testing cannot guarantee correctness; Requires logical reasoning to formally prove correctness</a:t>
            </a:r>
          </a:p>
          <a:p>
            <a:pPr marL="0" indent="0">
              <a:buNone/>
            </a:pPr>
            <a:r>
              <a:rPr lang="en-AU" sz="2000" b="1" dirty="0">
                <a:solidFill>
                  <a:srgbClr val="FF0000"/>
                </a:solidFill>
              </a:rPr>
              <a:t>Coming Up Next</a:t>
            </a:r>
            <a:endParaRPr lang="en-AU" sz="2000" dirty="0"/>
          </a:p>
          <a:p>
            <a:r>
              <a:rPr lang="en-AU" sz="2000" dirty="0"/>
              <a:t>Analysis of algorithms</a:t>
            </a:r>
          </a:p>
          <a:p>
            <a:r>
              <a:rPr lang="en-AU" sz="2000" dirty="0"/>
              <a:t>Non-comparison based sorting (Counting Sort, Radix Sort) – related to Assignment 1</a:t>
            </a:r>
          </a:p>
          <a:p>
            <a:pPr marL="0" indent="0">
              <a:buNone/>
            </a:pPr>
            <a:r>
              <a:rPr lang="en-AU" sz="2000" b="1" dirty="0">
                <a:solidFill>
                  <a:srgbClr val="FF0000"/>
                </a:solidFill>
              </a:rPr>
              <a:t>IMPORTANT: Preparation required </a:t>
            </a:r>
            <a:r>
              <a:rPr lang="en-AU" sz="2000" b="1" u="sng" dirty="0">
                <a:solidFill>
                  <a:srgbClr val="FF0000"/>
                </a:solidFill>
              </a:rPr>
              <a:t>before</a:t>
            </a:r>
            <a:r>
              <a:rPr lang="en-AU" sz="2000" b="1" dirty="0">
                <a:solidFill>
                  <a:srgbClr val="FF0000"/>
                </a:solidFill>
              </a:rPr>
              <a:t> the next lecture</a:t>
            </a:r>
          </a:p>
          <a:p>
            <a:r>
              <a:rPr lang="en-AU" sz="2000" dirty="0"/>
              <a:t>Revise computational complexity covered in earlier units (FIT1045, FIT1008). You may also want to watch  </a:t>
            </a:r>
            <a:r>
              <a:rPr lang="en-AU" sz="2000" dirty="0">
                <a:hlinkClick r:id="rId2"/>
              </a:rPr>
              <a:t>videos</a:t>
            </a:r>
            <a:r>
              <a:rPr lang="en-AU" sz="2000" dirty="0"/>
              <a:t> or read </a:t>
            </a:r>
            <a:r>
              <a:rPr lang="en-AU" sz="2000" dirty="0">
                <a:hlinkClick r:id="rId3"/>
              </a:rPr>
              <a:t>other online resources</a:t>
            </a:r>
            <a:endParaRPr lang="en-AU" sz="2000" dirty="0"/>
          </a:p>
          <a:p>
            <a:r>
              <a:rPr lang="en-AU" sz="2000" dirty="0"/>
              <a:t>Complete Tutorial 1 (at your own time)</a:t>
            </a:r>
          </a:p>
          <a:p>
            <a:r>
              <a:rPr lang="en-AU" sz="2000" dirty="0"/>
              <a:t>Revise abstract data types, loop invariants, binary search, insertion sort, and selection sort</a:t>
            </a:r>
          </a:p>
          <a:p>
            <a:endParaRPr lang="en-AU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7748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3848FA0D-C86C-492A-B712-04E85004D9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131583"/>
            <a:ext cx="6425046" cy="3118037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DA113628-05DC-4EAA-833D-A17B5ADA5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FIT2004: Lec-1: Introduction and Proving Correctness</a:t>
            </a: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F572CAC0-CAE2-4E32-A393-31728FF193F7}"/>
              </a:ext>
            </a:extLst>
          </p:cNvPr>
          <p:cNvSpPr txBox="1"/>
          <p:nvPr/>
        </p:nvSpPr>
        <p:spPr>
          <a:xfrm>
            <a:off x="274782" y="381000"/>
            <a:ext cx="83970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000" dirty="0">
                <a:solidFill>
                  <a:srgbClr val="7030A0"/>
                </a:solidFill>
              </a:rPr>
              <a:t>Well, this looks challenging!!! Students must have hated the unit, right?</a:t>
            </a:r>
            <a:endParaRPr lang="en-GB" sz="2000" dirty="0">
              <a:solidFill>
                <a:srgbClr val="7030A0"/>
              </a:solidFill>
            </a:endParaRP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xmlns="" id="{C917E5F7-B8C6-4400-8C58-4EAAA2BBC99A}"/>
              </a:ext>
            </a:extLst>
          </p:cNvPr>
          <p:cNvSpPr txBox="1">
            <a:spLocks/>
          </p:cNvSpPr>
          <p:nvPr/>
        </p:nvSpPr>
        <p:spPr>
          <a:xfrm>
            <a:off x="335280" y="4490608"/>
            <a:ext cx="8503920" cy="4572000"/>
          </a:xfrm>
          <a:prstGeom prst="rect">
            <a:avLst/>
          </a:prstGeom>
        </p:spPr>
        <p:txBody>
          <a:bodyPr vert="horz">
            <a:no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"/>
              <a:buChar char=""/>
              <a:defRPr kumimoji="0"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75000"/>
              <a:buFont typeface="Wingdings 2"/>
              <a:buChar char="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70000"/>
              <a:buFont typeface="Wingdings"/>
              <a:buChar char=""/>
              <a:defRPr kumimoji="0"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ct val="20000"/>
              </a:spcBef>
              <a:buClr>
                <a:schemeClr val="accent5"/>
              </a:buClr>
              <a:buFontTx/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90000"/>
              <a:buChar char="•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rtl="0" eaLnBrk="1" latinLnBrk="0" hangingPunct="1">
              <a:spcBef>
                <a:spcPct val="20000"/>
              </a:spcBef>
              <a:buClr>
                <a:schemeClr val="accent4">
                  <a:shade val="75000"/>
                </a:schemeClr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77440" indent="-182880" algn="l" rtl="0" eaLnBrk="1" latinLnBrk="0" hangingPunct="1">
              <a:spcBef>
                <a:spcPct val="20000"/>
              </a:spcBef>
              <a:buClr>
                <a:schemeClr val="accent2">
                  <a:shade val="75000"/>
                </a:schemeClr>
              </a:buClr>
              <a:buSzPct val="90000"/>
              <a:buChar char="•"/>
              <a:defRPr kumimoji="0" sz="140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 sz="1600" dirty="0"/>
              <a:t>What is the best unit you have taken so far? Why it was the best and what FIT2004 can adapt from that unit to improve?</a:t>
            </a:r>
          </a:p>
          <a:p>
            <a:r>
              <a:rPr lang="en-AU" sz="1800" dirty="0">
                <a:solidFill>
                  <a:srgbClr val="000000"/>
                </a:solidFill>
                <a:latin typeface="CMSS10"/>
              </a:rPr>
              <a:t>Almost 50% respondents said FIT2004 itself was the best unit they had taken at FIT.</a:t>
            </a:r>
          </a:p>
          <a:p>
            <a:pPr marL="0" indent="0">
              <a:buNone/>
            </a:pPr>
            <a:r>
              <a:rPr lang="en-AU" sz="1800" dirty="0">
                <a:solidFill>
                  <a:srgbClr val="000000"/>
                </a:solidFill>
                <a:latin typeface="CMSS10"/>
              </a:rPr>
              <a:t>I believe the reason is that the students who work hard get to learn a lot of very interesting stuff and find this very rewarding.</a:t>
            </a:r>
            <a:endParaRPr lang="en-AU" sz="1800" dirty="0">
              <a:solidFill>
                <a:schemeClr val="tx1"/>
              </a:solidFill>
              <a:latin typeface="CMSS10"/>
            </a:endParaRPr>
          </a:p>
        </p:txBody>
      </p:sp>
      <p:pic>
        <p:nvPicPr>
          <p:cNvPr id="10" name="Content Placeholder 9" descr="A person wearing a suit and tie talking on a cell phone&#10;&#10;Description generated with high confidence">
            <a:extLst>
              <a:ext uri="{FF2B5EF4-FFF2-40B4-BE49-F238E27FC236}">
                <a16:creationId xmlns:a16="http://schemas.microsoft.com/office/drawing/2014/main" xmlns="" id="{DF208FFF-073E-4EFF-85D5-2123BF2FADE3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282" y="1295400"/>
            <a:ext cx="7107435" cy="3997932"/>
          </a:xfrm>
        </p:spPr>
      </p:pic>
    </p:spTree>
    <p:extLst>
      <p:ext uri="{BB962C8B-B14F-4D97-AF65-F5344CB8AC3E}">
        <p14:creationId xmlns:p14="http://schemas.microsoft.com/office/powerpoint/2010/main" val="2163667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latin typeface="Arial Black" panose="020B0A04020102020204" pitchFamily="34" charset="0"/>
              </a:rPr>
              <a:t>Overview of the content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4800" y="6410848"/>
            <a:ext cx="4572000" cy="365760"/>
          </a:xfrm>
        </p:spPr>
        <p:txBody>
          <a:bodyPr/>
          <a:lstStyle/>
          <a:p>
            <a:r>
              <a:rPr lang="en-AU"/>
              <a:t>FIT2004: Lec-1: Introduction and Proving Correctness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301752" y="990600"/>
            <a:ext cx="8503920" cy="45720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AU" sz="1800" dirty="0">
                <a:solidFill>
                  <a:srgbClr val="000000"/>
                </a:solidFill>
                <a:latin typeface="CMSS10"/>
              </a:rPr>
              <a:t>The unit aims to cover</a:t>
            </a:r>
          </a:p>
          <a:p>
            <a:r>
              <a:rPr lang="en-AU" sz="1800" dirty="0">
                <a:solidFill>
                  <a:srgbClr val="00B0F0"/>
                </a:solidFill>
                <a:latin typeface="CMSS10"/>
              </a:rPr>
              <a:t>General problem-solving strategies and techniques, e.g.</a:t>
            </a:r>
          </a:p>
          <a:p>
            <a:pPr lvl="1"/>
            <a:r>
              <a:rPr lang="en-AU" sz="1800" dirty="0">
                <a:solidFill>
                  <a:schemeClr val="tx1"/>
                </a:solidFill>
                <a:latin typeface="CMSS10"/>
              </a:rPr>
              <a:t>Useful paradigms, e.g.</a:t>
            </a:r>
          </a:p>
          <a:p>
            <a:pPr lvl="2"/>
            <a:r>
              <a:rPr lang="en-AU" sz="1800" dirty="0">
                <a:latin typeface="CMSS10"/>
              </a:rPr>
              <a:t>dynamic programming,</a:t>
            </a:r>
          </a:p>
          <a:p>
            <a:pPr lvl="2"/>
            <a:r>
              <a:rPr lang="en-AU" sz="1800" dirty="0">
                <a:latin typeface="CMSS10"/>
              </a:rPr>
              <a:t>divide and conquer, etc.</a:t>
            </a:r>
          </a:p>
          <a:p>
            <a:pPr lvl="1"/>
            <a:r>
              <a:rPr lang="en-AU" sz="1800" dirty="0">
                <a:solidFill>
                  <a:schemeClr val="tx1"/>
                </a:solidFill>
                <a:latin typeface="CMSS10"/>
              </a:rPr>
              <a:t>Analysis of algorithms and data structures, e.g.</a:t>
            </a:r>
          </a:p>
          <a:p>
            <a:pPr lvl="2"/>
            <a:r>
              <a:rPr lang="en-AU" sz="1800" dirty="0">
                <a:latin typeface="CMSS10"/>
              </a:rPr>
              <a:t>program proof / correctness</a:t>
            </a:r>
          </a:p>
          <a:p>
            <a:pPr lvl="2"/>
            <a:r>
              <a:rPr lang="en-AU" sz="1800" dirty="0">
                <a:latin typeface="CMSS10"/>
              </a:rPr>
              <a:t>analysis and estimation of space and time complexity, etc.</a:t>
            </a:r>
          </a:p>
          <a:p>
            <a:r>
              <a:rPr lang="en-AU" sz="1800" dirty="0">
                <a:solidFill>
                  <a:srgbClr val="00B0F0"/>
                </a:solidFill>
                <a:latin typeface="CMSS10"/>
              </a:rPr>
              <a:t>A selection of important computational problems, e.g.</a:t>
            </a:r>
          </a:p>
          <a:p>
            <a:pPr lvl="1"/>
            <a:r>
              <a:rPr lang="en-AU" sz="1800" dirty="0">
                <a:solidFill>
                  <a:schemeClr val="tx1"/>
                </a:solidFill>
                <a:latin typeface="CMSS10"/>
              </a:rPr>
              <a:t>sorting,</a:t>
            </a:r>
          </a:p>
          <a:p>
            <a:pPr lvl="1"/>
            <a:r>
              <a:rPr lang="en-AU" sz="1800" dirty="0">
                <a:solidFill>
                  <a:schemeClr val="tx1"/>
                </a:solidFill>
                <a:latin typeface="CMSS10"/>
              </a:rPr>
              <a:t>retrieval/searching, etc.</a:t>
            </a:r>
          </a:p>
          <a:p>
            <a:r>
              <a:rPr lang="en-AU" sz="1800" dirty="0">
                <a:solidFill>
                  <a:srgbClr val="00B0F0"/>
                </a:solidFill>
                <a:latin typeface="CMSS10"/>
              </a:rPr>
              <a:t>A selection of important algorithms and data structures,</a:t>
            </a:r>
          </a:p>
          <a:p>
            <a:pPr lvl="1"/>
            <a:r>
              <a:rPr lang="en-AU" sz="1800" dirty="0">
                <a:solidFill>
                  <a:schemeClr val="tx1"/>
                </a:solidFill>
                <a:latin typeface="CMSS10"/>
              </a:rPr>
              <a:t>as a </a:t>
            </a:r>
            <a:r>
              <a:rPr lang="en-AU" sz="1800" dirty="0">
                <a:solidFill>
                  <a:schemeClr val="tx1"/>
                </a:solidFill>
                <a:latin typeface="CMSSBX10"/>
              </a:rPr>
              <a:t>tool kit </a:t>
            </a:r>
            <a:r>
              <a:rPr lang="en-AU" sz="1800" dirty="0">
                <a:solidFill>
                  <a:schemeClr val="tx1"/>
                </a:solidFill>
                <a:latin typeface="CMSS10"/>
              </a:rPr>
              <a:t>for the working programmer,</a:t>
            </a:r>
          </a:p>
          <a:p>
            <a:pPr lvl="1"/>
            <a:r>
              <a:rPr lang="en-AU" sz="1800" dirty="0">
                <a:solidFill>
                  <a:schemeClr val="tx1"/>
                </a:solidFill>
                <a:latin typeface="CMSS10"/>
              </a:rPr>
              <a:t>as example solutions to problems</a:t>
            </a:r>
          </a:p>
          <a:p>
            <a:pPr lvl="1"/>
            <a:r>
              <a:rPr lang="en-AU" sz="1800" dirty="0">
                <a:solidFill>
                  <a:schemeClr val="tx1"/>
                </a:solidFill>
                <a:latin typeface="CMSS10"/>
              </a:rPr>
              <a:t>as examples of solved problems, to gain insight into concepts</a:t>
            </a:r>
          </a:p>
        </p:txBody>
      </p:sp>
    </p:spTree>
    <p:extLst>
      <p:ext uri="{BB962C8B-B14F-4D97-AF65-F5344CB8AC3E}">
        <p14:creationId xmlns:p14="http://schemas.microsoft.com/office/powerpoint/2010/main" val="1283822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vic">
  <a:themeElements>
    <a:clrScheme name="Custom 1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002060"/>
      </a:hlink>
      <a:folHlink>
        <a:srgbClr val="00B050"/>
      </a:folHlink>
    </a:clrScheme>
    <a:fontScheme name="Essentia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vic">
      <a:fillStyleLst>
        <a:solidFill>
          <a:schemeClr val="phClr"/>
        </a:solidFill>
        <a:solidFill>
          <a:schemeClr val="phClr">
            <a:tint val="45000"/>
          </a:schemeClr>
        </a:solidFill>
        <a:solidFill>
          <a:schemeClr val="phClr">
            <a:tint val="95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1429" cap="flat" cmpd="sng" algn="ctr">
          <a:solidFill>
            <a:schemeClr val="phClr"/>
          </a:solidFill>
          <a:prstDash val="sysDash"/>
        </a:ln>
        <a:ln w="200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contourW="9525" prstMaterial="matte">
            <a:bevelT w="0" h="0"/>
            <a:contourClr>
              <a:schemeClr val="phClr">
                <a:shade val="70000"/>
                <a:satMod val="105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soft" dir="b">
              <a:rot lat="0" lon="0" rev="0"/>
            </a:lightRig>
          </a:scene3d>
          <a:sp3d prstMaterial="dkEdge">
            <a:bevelT w="63500" h="63500" prst="cross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70000"/>
                <a:satMod val="115000"/>
              </a:schemeClr>
              <a:schemeClr val="phClr">
                <a:tint val="85000"/>
              </a:schemeClr>
            </a:duotone>
          </a:blip>
          <a:tile tx="0" ty="0" sx="85000" sy="85000" flip="none" algn="tl"/>
        </a:blipFill>
        <a:blipFill>
          <a:blip xmlns:r="http://schemas.openxmlformats.org/officeDocument/2006/relationships" r:embed="rId2">
            <a:duotone>
              <a:schemeClr val="phClr">
                <a:shade val="65000"/>
                <a:satMod val="115000"/>
              </a:schemeClr>
              <a:schemeClr val="phClr">
                <a:tint val="85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3444</TotalTime>
  <Words>5259</Words>
  <Application>Microsoft Office PowerPoint</Application>
  <PresentationFormat>On-screen Show (4:3)</PresentationFormat>
  <Paragraphs>933</Paragraphs>
  <Slides>75</Slides>
  <Notes>10</Notes>
  <HiddenSlides>8</HiddenSlides>
  <MMClips>0</MMClips>
  <ScaleCrop>false</ScaleCrop>
  <HeadingPairs>
    <vt:vector size="6" baseType="variant">
      <vt:variant>
        <vt:lpstr>Fonts Used</vt:lpstr>
      </vt:variant>
      <vt:variant>
        <vt:i4>23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75</vt:i4>
      </vt:variant>
    </vt:vector>
  </HeadingPairs>
  <TitlesOfParts>
    <vt:vector size="99" baseType="lpstr">
      <vt:lpstr>MS Gothic</vt:lpstr>
      <vt:lpstr>ＭＳ Ｐゴシック</vt:lpstr>
      <vt:lpstr>Arial</vt:lpstr>
      <vt:lpstr>Arial Black</vt:lpstr>
      <vt:lpstr>Cabin</vt:lpstr>
      <vt:lpstr>Calibri</vt:lpstr>
      <vt:lpstr>CG Times</vt:lpstr>
      <vt:lpstr>CMSS10</vt:lpstr>
      <vt:lpstr>CMSS12</vt:lpstr>
      <vt:lpstr>CMSSBX10</vt:lpstr>
      <vt:lpstr>CMSSI10</vt:lpstr>
      <vt:lpstr>CMSY8</vt:lpstr>
      <vt:lpstr>Courier New</vt:lpstr>
      <vt:lpstr>Geneva</vt:lpstr>
      <vt:lpstr>Helvetica Neue</vt:lpstr>
      <vt:lpstr>Helvetica Neue Light</vt:lpstr>
      <vt:lpstr>Noto Sans Symbols</vt:lpstr>
      <vt:lpstr>txbtt</vt:lpstr>
      <vt:lpstr>txtt</vt:lpstr>
      <vt:lpstr>Verdana</vt:lpstr>
      <vt:lpstr>Wingdings</vt:lpstr>
      <vt:lpstr>Wingdings 2</vt:lpstr>
      <vt:lpstr>ヒラギノ角ゴ ProN W3</vt:lpstr>
      <vt:lpstr>Civic</vt:lpstr>
      <vt:lpstr>Faculty of Information Technology,  Monash University</vt:lpstr>
      <vt:lpstr>FIT2004: Algorithms and Data Structures</vt:lpstr>
      <vt:lpstr>Outline</vt:lpstr>
      <vt:lpstr>What’s this unit about</vt:lpstr>
      <vt:lpstr>Expectations</vt:lpstr>
      <vt:lpstr>PowerPoint Presentation</vt:lpstr>
      <vt:lpstr>PowerPoint Presentation</vt:lpstr>
      <vt:lpstr>PowerPoint Presentation</vt:lpstr>
      <vt:lpstr>Overview of the content</vt:lpstr>
      <vt:lpstr>Unit Notes</vt:lpstr>
      <vt:lpstr>Textbook reference</vt:lpstr>
      <vt:lpstr>Recommended Books</vt:lpstr>
      <vt:lpstr>FIT2004 Staff</vt:lpstr>
      <vt:lpstr>Course Material</vt:lpstr>
      <vt:lpstr>Course Structure</vt:lpstr>
      <vt:lpstr>MARS: Monash Audience Response System</vt:lpstr>
      <vt:lpstr>MARS: Multiple Choice Questions</vt:lpstr>
      <vt:lpstr>MARS: Text-based questions</vt:lpstr>
      <vt:lpstr>Asking Questions During Lectures</vt:lpstr>
      <vt:lpstr>Assessment Summary</vt:lpstr>
      <vt:lpstr>Prac Assignments 1-4 (23%)</vt:lpstr>
      <vt:lpstr>Mid-Semester Test (10%)</vt:lpstr>
      <vt:lpstr>Lecture Participation (5%)</vt:lpstr>
      <vt:lpstr>Attending Lectures via Live Streaming</vt:lpstr>
      <vt:lpstr>Tutorial Participation (10%)</vt:lpstr>
      <vt:lpstr>Final Exam (60%)</vt:lpstr>
      <vt:lpstr>PowerPoint Presentation</vt:lpstr>
      <vt:lpstr>Submission of Assignments</vt:lpstr>
      <vt:lpstr>Cheating, Collusion, Plagiarism </vt:lpstr>
      <vt:lpstr>Cheating, Collusion, Plagiarism</vt:lpstr>
      <vt:lpstr>PowerPoint Presentation</vt:lpstr>
      <vt:lpstr>Student responsibilities</vt:lpstr>
      <vt:lpstr>FIT2004: Programming Competition</vt:lpstr>
      <vt:lpstr>Anonymous Moodle Forum</vt:lpstr>
      <vt:lpstr>Kahoot!</vt:lpstr>
      <vt:lpstr>Anonymous surveys</vt:lpstr>
      <vt:lpstr>Real-time anonymous feedback</vt:lpstr>
      <vt:lpstr>Short break</vt:lpstr>
      <vt:lpstr>Part 2: Outline</vt:lpstr>
      <vt:lpstr>Algorithmic Analysis</vt:lpstr>
      <vt:lpstr>Consequences of errors</vt:lpstr>
      <vt:lpstr>Consequences of errors</vt:lpstr>
      <vt:lpstr>Consequences of errors</vt:lpstr>
      <vt:lpstr>Proving correctness of algorithms</vt:lpstr>
      <vt:lpstr>Part 2: Outline</vt:lpstr>
      <vt:lpstr>Finding minimum value</vt:lpstr>
      <vt:lpstr>Does it always terminate?</vt:lpstr>
      <vt:lpstr>Correct result at termination?</vt:lpstr>
      <vt:lpstr>Correctness using Loop Invariant</vt:lpstr>
      <vt:lpstr>Part 2: Outline</vt:lpstr>
      <vt:lpstr>Binary Search revisited</vt:lpstr>
      <vt:lpstr>Algorithm for Binary Search</vt:lpstr>
      <vt:lpstr>Does this algorithm always terminate?</vt:lpstr>
      <vt:lpstr>Does it always terminate?</vt:lpstr>
      <vt:lpstr>Correctness using Loop Invariant</vt:lpstr>
      <vt:lpstr>Correctness using Loop Invariant</vt:lpstr>
      <vt:lpstr>Part 2: Outline</vt:lpstr>
      <vt:lpstr>Complexity Analysis</vt:lpstr>
      <vt:lpstr>Recap from FIT1045: Complexity</vt:lpstr>
      <vt:lpstr>Recap from FIT1045: Big-O notation</vt:lpstr>
      <vt:lpstr>Recap from FIT1045: Big-O notation</vt:lpstr>
      <vt:lpstr>PowerPoint Presentation</vt:lpstr>
      <vt:lpstr>PowerPoint Presentation</vt:lpstr>
      <vt:lpstr>Part 2: Outline</vt:lpstr>
      <vt:lpstr>Recurrence Relations</vt:lpstr>
      <vt:lpstr>Solving Recurrence Relations</vt:lpstr>
      <vt:lpstr>Solving Recurrence Relations</vt:lpstr>
      <vt:lpstr>Logarithmic complexity</vt:lpstr>
      <vt:lpstr>Linear Complexity</vt:lpstr>
      <vt:lpstr>Linearithmic complexity</vt:lpstr>
      <vt:lpstr>Quadratic complexity</vt:lpstr>
      <vt:lpstr>Exponential complexity</vt:lpstr>
      <vt:lpstr>Revision: Proof by induction</vt:lpstr>
      <vt:lpstr>Revision: Proof by induction</vt:lpstr>
      <vt:lpstr>Concluding Remarks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cse</dc:creator>
  <cp:lastModifiedBy>Shams</cp:lastModifiedBy>
  <cp:revision>905</cp:revision>
  <dcterms:created xsi:type="dcterms:W3CDTF">2006-08-16T00:00:00Z</dcterms:created>
  <dcterms:modified xsi:type="dcterms:W3CDTF">2019-03-03T09:03:13Z</dcterms:modified>
</cp:coreProperties>
</file>